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91de8fbf-3d06-caf2-001f-83923e986363}">
          <p14:sldIdLst>
            <p14:sldId id="256"/>
            <p14:sldId id="257"/>
            <p14:sldId id="258"/>
          </p14:sldIdLst>
        </p14:section>
        <p14:section name="Center" id="{5cdf819e-3643-1959-6944-55356cf22e2b}">
          <p14:sldIdLst>
            <p14:sldId id="259"/>
            <p14:sldId id="260"/>
            <p14:sldId id="261"/>
            <p14:sldId id="262"/>
          </p14:sldIdLst>
        </p14:section>
        <p14:section name="Spread" id="{245d1976-0472-3220-a905-ef09ad35f3d5}">
          <p14:sldIdLst>
            <p14:sldId id="263"/>
            <p14:sldId id="264"/>
            <p14:sldId id="265"/>
          </p14:sldIdLst>
        </p14:section>
        <p14:section name="Position" id="{cd7a10f5-4edf-d643-4ed4-3e2b166c70ac}">
          <p14:sldIdLst>
            <p14:sldId id="266"/>
            <p14:sldId id="267"/>
            <p14:sldId id="268"/>
          </p14:sldIdLst>
        </p14:section>
        <p14:section name="Together" id="{77f7b621-d282-fce5-7432-c494b990dcfc}">
          <p14:sldIdLst>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400" b="0" i="0" u="none" strike="noStrike">
                <a:solidFill>
                  <a:srgbClr val="16161A"/>
                </a:solidFill>
                <a:latin typeface="+mn-lt"/>
              </a:defRPr>
            </a:pPr>
            <a:r>
              <a:rPr sz="1400" b="0" i="0" u="none" strike="noStrike">
                <a:solidFill>
                  <a:srgbClr val="16161A"/>
                </a:solidFill>
                <a:latin typeface="+mn-lt"/>
              </a:rPr>
              <a:t>T-shirt sizes sold (count)</a:t>
            </a:r>
          </a:p>
        </c:rich>
      </c:tx>
      <c:layout/>
      <c:overlay val="0"/>
    </c:title>
    <c:autoTitleDeleted val="0"/>
    <c:plotArea>
      <c:layout/>
      <c:barChart>
        <c:barDir val="col"/>
        <c:grouping val="clustered"/>
        <c:varyColors val="0"/>
        <c:ser>
          <c:idx val="0"/>
          <c:order val="0"/>
          <c:tx>
            <c:strRef>
              <c:f>Sheet1!$B$1</c:f>
              <c:strCache>
                <c:ptCount val="1"/>
                <c:pt idx="0">
                  <c:v>T-shirts sold</c:v>
                </c:pt>
              </c:strCache>
            </c:strRef>
          </c:tx>
          <c:spPr>
            <a:solidFill>
              <a:srgbClr val="B4B4BA"/>
            </a:solidFill>
            <a:effectLst/>
          </c:spPr>
          <c:invertIfNegative val="0"/>
          <c:dLbls>
            <c:numFmt formatCode="#,##0" sourceLinked="0"/>
            <c:txPr>
              <a:bodyPr/>
              <a:lstStyle/>
              <a:p>
                <a:pPr>
                  <a:defRPr b="1" i="0" strike="noStrike" sz="1400" u="none">
                    <a:solidFill>
                      <a:srgbClr val="16161A"/>
                    </a:solidFill>
                    <a:latin typeface="+mn-lt"/>
                  </a:defRPr>
                </a:pPr>
              </a:p>
            </c:txPr>
            <c:showLegendKey val="0"/>
            <c:showVal val="1"/>
            <c:showCatName val="0"/>
            <c:showSerName val="0"/>
            <c:showPercent val="0"/>
            <c:showBubbleSize val="0"/>
            <c:showLeaderLines val="0"/>
          </c:dLbls>
          <c:dPt>
            <c:idx val="0"/>
            <c:invertIfNegative val="0"/>
            <c:bubble3D val="0"/>
            <c:spPr>
              <a:solidFill>
                <a:srgbClr val="B4B4BA"/>
              </a:solidFill>
              <a:effectLst/>
            </c:spPr>
          </c:dPt>
          <c:dPt>
            <c:idx val="1"/>
            <c:invertIfNegative val="0"/>
            <c:bubble3D val="0"/>
            <c:spPr>
              <a:solidFill>
                <a:srgbClr val="F5B800"/>
              </a:solidFill>
              <a:effectLst/>
            </c:spPr>
          </c:dPt>
          <c:dPt>
            <c:idx val="2"/>
            <c:invertIfNegative val="0"/>
            <c:bubble3D val="0"/>
            <c:spPr>
              <a:solidFill>
                <a:srgbClr val="B4B4BA"/>
              </a:solidFill>
              <a:effectLst/>
            </c:spPr>
          </c:dPt>
          <c:dPt>
            <c:idx val="3"/>
            <c:invertIfNegative val="0"/>
            <c:bubble3D val="0"/>
            <c:spPr>
              <a:solidFill>
                <a:srgbClr val="B4B4BA"/>
              </a:solidFill>
              <a:effectLst/>
            </c:spPr>
          </c:dPt>
          <c:cat>
            <c:multiLvlStrRef>
              <c:f>Sheet1!$A$2:$A$5</c:f>
              <c:multiLvlStrCache>
                <c:ptCount val="4"/>
                <c:lvl>
                  <c:pt idx="0">
                    <c:v>S</c:v>
                  </c:pt>
                  <c:pt idx="1">
                    <c:v>M</c:v>
                  </c:pt>
                  <c:pt idx="2">
                    <c:v>L</c:v>
                  </c:pt>
                  <c:pt idx="3">
                    <c:v>XL</c:v>
                  </c:pt>
                </c:lvl>
              </c:multiLvlStrCache>
            </c:multiLvlStrRef>
          </c:cat>
          <c:val>
            <c:numRef>
              <c:f>Sheet1!$B$2:$B$5</c:f>
              <c:numCache>
                <c:formatCode>General</c:formatCode>
                <c:ptCount val="4"/>
                <c:pt idx="0">
                  <c:v>2</c:v>
                </c:pt>
                <c:pt idx="1">
                  <c:v>5</c:v>
                </c:pt>
                <c:pt idx="2">
                  <c:v>2</c:v>
                </c:pt>
                <c:pt idx="3">
                  <c:v>1</c:v>
                </c:pt>
              </c:numCache>
            </c:numRef>
          </c:val>
        </c:ser>
        <c:dLbls>
          <c:numFmt formatCode="#,##0" sourceLinked="0"/>
          <c:txPr>
            <a:bodyPr/>
            <a:lstStyle/>
            <a:p>
              <a:pPr>
                <a:defRPr b="1" i="0" strike="noStrike" sz="1400" u="none">
                  <a:solidFill>
                    <a:srgbClr val="16161A"/>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6B6B70"/>
                </a:solidFill>
                <a:latin typeface="+mn-lt"/>
              </a:defRPr>
            </a:pPr>
            <a:endParaRPr lang="en-US"/>
          </a:p>
        </c:txPr>
        <c:crossAx val="2094734552"/>
        <c:crosses val="autoZero"/>
        <c:auto val="1"/>
        <c:lblAlgn val="ctr"/>
        <c:noMultiLvlLbl val="1"/>
      </c:catAx>
      <c:valAx>
        <c:axId val="2094734552"/>
        <c:scaling>
          <c:orientation val="minMax"/>
          <c:max val="6"/>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rgbClr val="16161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2011680"/>
            <a:ext cx="5577840" cy="1737360"/>
          </a:xfrm>
          <a:prstGeom prst="rect">
            <a:avLst/>
          </a:prstGeom>
          <a:noFill/>
          <a:ln/>
        </p:spPr>
        <p:txBody>
          <a:bodyPr wrap="square" rtlCol="0"/>
          <a:lstStyle>
            <a:lvl1pPr algn="l" indent="0" marL="0">
              <a:buNone/>
              <a:defRPr lang="en-US" sz="4800" b="1" dirty="0">
                <a:solidFill>
                  <a:schemeClr val="bg1"/>
                </a:solidFill>
              </a:defRPr>
            </a:lvl1pPr>
          </a:lstStyle>
          <a:p>
            <a:pPr algn="l" indent="0" marL="0">
              <a:buNone/>
            </a:pPr>
            <a:endParaRPr lang="en-US" sz="4800" dirty="0"/>
          </a:p>
        </p:txBody>
      </p:sp>
      <p:sp>
        <p:nvSpPr>
          <p:cNvPr id="3" name="Text 0"/>
          <p:cNvSpPr/>
          <p:nvPr>
            <p:ph idx="101" type="body" hasCustomPrompt="1"/>
          </p:nvPr>
        </p:nvSpPr>
        <p:spPr>
          <a:xfrm>
            <a:off x="640080" y="3931920"/>
            <a:ext cx="5577840" cy="914400"/>
          </a:xfrm>
          <a:prstGeom prst="rect">
            <a:avLst/>
          </a:prstGeom>
          <a:noFill/>
          <a:ln/>
        </p:spPr>
        <p:txBody>
          <a:bodyPr wrap="square" rtlCol="0"/>
          <a:lstStyle>
            <a:lvl1pPr algn="l" indent="0" marL="0">
              <a:buNone/>
              <a:defRPr lang="en-US" sz="2200" i="1" dirty="0">
                <a:solidFill>
                  <a:schemeClr val="accent5"/>
                </a:solidFill>
              </a:defRPr>
            </a:lvl1pPr>
          </a:lstStyle>
          <a:p>
            <a:pPr algn="l" indent="0" marL="0">
              <a:buNone/>
            </a:pPr>
            <a:endParaRPr lang="en-US" sz="2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rtlCol="0"/>
          <a:lstStyle>
            <a:lvl1pPr algn="l" indent="0" marL="0">
              <a:buNone/>
              <a:defRPr lang="en-US" sz="3000" b="1" dirty="0">
                <a:solidFill>
                  <a:schemeClr val="tx1"/>
                </a:solidFill>
              </a:defRPr>
            </a:lvl1pPr>
          </a:lstStyle>
          <a:p>
            <a:pPr algn="l" indent="0" marL="0">
              <a:buNone/>
            </a:pPr>
            <a:endParaRPr lang="en-US" sz="3000" dirty="0"/>
          </a:p>
        </p:txBody>
      </p:sp>
      <p:sp>
        <p:nvSpPr>
          <p:cNvPr id="3" name="Text 0"/>
          <p:cNvSpPr/>
          <p:nvPr/>
        </p:nvSpPr>
        <p:spPr>
          <a:xfrm>
            <a:off x="548640" y="6400800"/>
            <a:ext cx="5486400" cy="274320"/>
          </a:xfrm>
          <a:prstGeom prst="rect">
            <a:avLst/>
          </a:prstGeom>
          <a:noFill/>
          <a:ln/>
        </p:spPr>
        <p:txBody>
          <a:bodyPr wrap="square" lIns="0" tIns="0" rIns="0" bIns="0" rtlCol="0" anchor="ctr"/>
          <a:lstStyle/>
          <a:p>
            <a:pPr indent="0" marL="0">
              <a:buNone/>
            </a:pPr>
            <a:r>
              <a:rPr lang="en-US" sz="1000" dirty="0">
                <a:solidFill>
                  <a:schemeClr val="accent4"/>
                </a:solidFill>
              </a:rPr>
              <a:t>Descriptive Statistics  ·  Yuanyuan Zhang</a:t>
            </a:r>
            <a:endParaRPr lang="en-US" sz="10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_DARK">
    <p:bg>
      <p:bgPr>
        <a:solidFill>
          <a:srgbClr val="16161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097280"/>
            <a:ext cx="10881360" cy="822960"/>
          </a:xfrm>
          <a:prstGeom prst="rect">
            <a:avLst/>
          </a:prstGeom>
          <a:noFill/>
          <a:ln/>
        </p:spPr>
        <p:txBody>
          <a:bodyPr wrap="square" rtlCol="0"/>
          <a:lstStyle>
            <a:lvl1pPr algn="l" indent="0" marL="0">
              <a:buNone/>
              <a:defRPr lang="en-US" sz="4000" b="1" dirty="0">
                <a:solidFill>
                  <a:schemeClr val="bg1"/>
                </a:solidFill>
              </a:defRPr>
            </a:lvl1pPr>
          </a:lstStyle>
          <a:p>
            <a:pPr algn="l" indent="0" marL="0">
              <a:buNone/>
            </a:pPr>
            <a:endParaRPr lang="en-US" sz="4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640080" y="2011680"/>
            <a:ext cx="5577840" cy="1737360"/>
          </a:xfrm>
          <a:prstGeom prst="rect">
            <a:avLst/>
          </a:prstGeom>
          <a:noFill/>
          <a:ln/>
        </p:spPr>
        <p:txBody>
          <a:bodyPr wrap="square" lIns="0" tIns="0" rIns="0" bIns="0" rtlCol="0" anchor="t"/>
          <a:lstStyle/>
          <a:p>
            <a:pPr algn="l" indent="0" marL="0">
              <a:buNone/>
            </a:pPr>
            <a:r>
              <a:rPr lang="en-US" sz="4800" b="1" dirty="0">
                <a:solidFill>
                  <a:schemeClr val="bg1"/>
                </a:solidFill>
              </a:rPr>
              <a:t>Descriptive Statistics</a:t>
            </a:r>
            <a:endParaRPr lang="en-US" sz="4800" dirty="0"/>
          </a:p>
        </p:txBody>
      </p:sp>
      <p:sp>
        <p:nvSpPr>
          <p:cNvPr id="3" name="Text 0"/>
          <p:cNvSpPr/>
          <p:nvPr>
            <p:ph idx="101" type="body" hasCustomPrompt="1"/>
          </p:nvPr>
        </p:nvSpPr>
        <p:spPr>
          <a:xfrm>
            <a:off x="640080" y="3931920"/>
            <a:ext cx="5577840" cy="914400"/>
          </a:xfrm>
          <a:prstGeom prst="rect">
            <a:avLst/>
          </a:prstGeom>
          <a:noFill/>
          <a:ln/>
        </p:spPr>
        <p:txBody>
          <a:bodyPr wrap="square" lIns="0" tIns="0" rIns="0" bIns="0" rtlCol="0" anchor="t"/>
          <a:lstStyle/>
          <a:p>
            <a:pPr algn="l" indent="0" marL="0">
              <a:buNone/>
            </a:pPr>
            <a:r>
              <a:rPr lang="en-US" sz="2200" i="1" dirty="0">
                <a:solidFill>
                  <a:schemeClr val="accent5"/>
                </a:solidFill>
              </a:rPr>
              <a:t>How to read the story hidden in data</a:t>
            </a:r>
            <a:endParaRPr lang="en-US" sz="2200" dirty="0"/>
          </a:p>
        </p:txBody>
      </p:sp>
      <p:sp>
        <p:nvSpPr>
          <p:cNvPr id="4" name="Marker circle"/>
          <p:cNvSpPr/>
          <p:nvPr/>
        </p:nvSpPr>
        <p:spPr>
          <a:xfrm>
            <a:off x="640080" y="1097280"/>
            <a:ext cx="320040" cy="320040"/>
          </a:xfrm>
          <a:prstGeom prst="ellipse">
            <a:avLst/>
          </a:prstGeom>
          <a:solidFill>
            <a:schemeClr val="accent2"/>
          </a:solidFill>
          <a:ln/>
        </p:spPr>
      </p:sp>
      <p:sp>
        <p:nvSpPr>
          <p:cNvPr id="5" name="Marker square"/>
          <p:cNvSpPr/>
          <p:nvPr/>
        </p:nvSpPr>
        <p:spPr>
          <a:xfrm>
            <a:off x="1097280" y="1097280"/>
            <a:ext cx="320040" cy="320040"/>
          </a:xfrm>
          <a:prstGeom prst="rect">
            <a:avLst/>
          </a:prstGeom>
          <a:solidFill>
            <a:schemeClr val="accent1"/>
          </a:solidFill>
          <a:ln/>
        </p:spPr>
      </p:sp>
      <p:sp>
        <p:nvSpPr>
          <p:cNvPr id="6" name="Marker triangle"/>
          <p:cNvSpPr/>
          <p:nvPr/>
        </p:nvSpPr>
        <p:spPr>
          <a:xfrm>
            <a:off x="1554480" y="1097280"/>
            <a:ext cx="320040" cy="320040"/>
          </a:xfrm>
          <a:prstGeom prst="triangle">
            <a:avLst/>
          </a:prstGeom>
          <a:solidFill>
            <a:schemeClr val="accent3"/>
          </a:solidFill>
          <a:ln/>
        </p:spPr>
      </p:sp>
      <p:sp>
        <p:nvSpPr>
          <p:cNvPr id="7" name="Byline"/>
          <p:cNvSpPr txBox="1"/>
          <p:nvPr/>
        </p:nvSpPr>
        <p:spPr>
          <a:xfrm>
            <a:off x="640080" y="6035040"/>
            <a:ext cx="5486400" cy="274320"/>
          </a:xfrm>
          <a:prstGeom prst="rect">
            <a:avLst/>
          </a:prstGeom>
          <a:noFill/>
          <a:ln/>
        </p:spPr>
        <p:txBody>
          <a:bodyPr wrap="square" lIns="0" tIns="0" rIns="0" bIns="0" rtlCol="0" anchor="ctr"/>
          <a:lstStyle/>
          <a:p>
            <a:pPr indent="0" marL="0">
              <a:buNone/>
            </a:pPr>
            <a:r>
              <a:rPr lang="en-US" sz="1100" spc="300" kern="0" dirty="0">
                <a:solidFill>
                  <a:schemeClr val="accent5"/>
                </a:solidFill>
              </a:rPr>
              <a:t>STATISTICS  ·  YUANYUAN ZHANG</a:t>
            </a:r>
            <a:endParaRPr lang="en-US" sz="1100" dirty="0"/>
          </a:p>
        </p:txBody>
      </p:sp>
      <p:pic>
        <p:nvPicPr>
          <p:cNvPr id="8" name="Chart cover" descr="Descriptive Statistics overview infographic">    </p:cNvPr>
          <p:cNvPicPr>
            <a:picLocks noChangeAspect="1"/>
          </p:cNvPicPr>
          <p:nvPr/>
        </p:nvPicPr>
        <p:blipFill>
          <a:blip r:embed="rId1"/>
          <a:stretch>
            <a:fillRect/>
          </a:stretch>
        </p:blipFill>
        <p:spPr>
          <a:xfrm>
            <a:off x="6492240" y="1722120"/>
            <a:ext cx="5120640" cy="34137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Why descriptive statistics matter</a:t>
            </a:r>
            <a:endParaRPr lang="en-US" sz="3000" dirty="0"/>
          </a:p>
        </p:txBody>
      </p:sp>
      <p:sp>
        <p:nvSpPr>
          <p:cNvPr id="3" name="Body text"/>
          <p:cNvSpPr txBox="1"/>
          <p:nvPr/>
        </p:nvSpPr>
        <p:spPr>
          <a:xfrm>
            <a:off x="548640" y="1417320"/>
            <a:ext cx="11064240" cy="82296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Before any model, forecast, or dashboard, someone has to understand what the data actually looks like. Descriptive statistics are that first step: they summarize a dataset in a few numbers, so we can see its shape before we draw conclusions.</a:t>
            </a:r>
            <a:endParaRPr lang="en-US" sz="1600" dirty="0"/>
          </a:p>
        </p:txBody>
      </p:sp>
      <p:sp>
        <p:nvSpPr>
          <p:cNvPr id="4" name="Card 1"/>
          <p:cNvSpPr/>
          <p:nvPr/>
        </p:nvSpPr>
        <p:spPr>
          <a:xfrm>
            <a:off x="548640" y="2423160"/>
            <a:ext cx="5440680" cy="1737360"/>
          </a:xfrm>
          <a:prstGeom prst="roundRect">
            <a:avLst>
              <a:gd name="adj" fmla="val 4211"/>
            </a:avLst>
          </a:prstGeom>
          <a:solidFill>
            <a:schemeClr val="bg2"/>
          </a:solidFill>
          <a:ln/>
        </p:spPr>
      </p:sp>
      <p:sp>
        <p:nvSpPr>
          <p:cNvPr id="5" name="Number badge 1"/>
          <p:cNvSpPr/>
          <p:nvPr/>
        </p:nvSpPr>
        <p:spPr>
          <a:xfrm>
            <a:off x="777240" y="2651760"/>
            <a:ext cx="457200" cy="457200"/>
          </a:xfrm>
          <a:prstGeom prst="ellipse">
            <a:avLst/>
          </a:prstGeom>
          <a:solidFill>
            <a:schemeClr val="accent2"/>
          </a:solidFill>
          <a:ln/>
        </p:spPr>
      </p:sp>
      <p:sp>
        <p:nvSpPr>
          <p:cNvPr id="6" name="Badge number 1"/>
          <p:cNvSpPr txBox="1"/>
          <p:nvPr/>
        </p:nvSpPr>
        <p:spPr>
          <a:xfrm>
            <a:off x="777240" y="265176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7" name="Card text 1"/>
          <p:cNvSpPr txBox="1"/>
          <p:nvPr/>
        </p:nvSpPr>
        <p:spPr>
          <a:xfrm>
            <a:off x="1463040" y="2606040"/>
            <a:ext cx="4297680" cy="1417320"/>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They make large datasets readable</a:t>
            </a:r>
            <a:endParaRPr lang="en-US" sz="1800" dirty="0"/>
          </a:p>
          <a:p>
            <a:pPr indent="0" marL="0">
              <a:spcAft>
                <a:spcPts val="400"/>
              </a:spcAft>
              <a:buNone/>
            </a:pPr>
            <a:r>
              <a:rPr lang="en-US" sz="1400" dirty="0">
                <a:solidFill>
                  <a:schemeClr val="tx1"/>
                </a:solidFill>
              </a:rPr>
              <a:t>A few measures can stand in for thousands of rows.</a:t>
            </a:r>
            <a:endParaRPr lang="en-US" sz="1800" dirty="0"/>
          </a:p>
        </p:txBody>
      </p:sp>
      <p:sp>
        <p:nvSpPr>
          <p:cNvPr id="8" name="Card 2"/>
          <p:cNvSpPr/>
          <p:nvPr/>
        </p:nvSpPr>
        <p:spPr>
          <a:xfrm>
            <a:off x="6172200" y="2423160"/>
            <a:ext cx="5440680" cy="1737360"/>
          </a:xfrm>
          <a:prstGeom prst="roundRect">
            <a:avLst>
              <a:gd name="adj" fmla="val 4211"/>
            </a:avLst>
          </a:prstGeom>
          <a:solidFill>
            <a:schemeClr val="bg2"/>
          </a:solidFill>
          <a:ln/>
        </p:spPr>
      </p:sp>
      <p:sp>
        <p:nvSpPr>
          <p:cNvPr id="9" name="Number badge 2"/>
          <p:cNvSpPr/>
          <p:nvPr/>
        </p:nvSpPr>
        <p:spPr>
          <a:xfrm>
            <a:off x="6400800" y="2651760"/>
            <a:ext cx="457200" cy="457200"/>
          </a:xfrm>
          <a:prstGeom prst="ellipse">
            <a:avLst/>
          </a:prstGeom>
          <a:solidFill>
            <a:schemeClr val="accent1"/>
          </a:solidFill>
          <a:ln/>
        </p:spPr>
      </p:sp>
      <p:sp>
        <p:nvSpPr>
          <p:cNvPr id="10" name="Badge number 2"/>
          <p:cNvSpPr txBox="1"/>
          <p:nvPr/>
        </p:nvSpPr>
        <p:spPr>
          <a:xfrm>
            <a:off x="6400800" y="265176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Card text 2"/>
          <p:cNvSpPr txBox="1"/>
          <p:nvPr/>
        </p:nvSpPr>
        <p:spPr>
          <a:xfrm>
            <a:off x="7086600" y="2606040"/>
            <a:ext cx="4297680" cy="1417320"/>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They stop us from trusting a single number</a:t>
            </a:r>
            <a:endParaRPr lang="en-US" sz="1800" dirty="0"/>
          </a:p>
          <a:p>
            <a:pPr indent="0" marL="0">
              <a:spcAft>
                <a:spcPts val="400"/>
              </a:spcAft>
              <a:buNone/>
            </a:pPr>
            <a:r>
              <a:rPr lang="en-US" sz="1400" dirty="0">
                <a:solidFill>
                  <a:schemeClr val="tx1"/>
                </a:solidFill>
              </a:rPr>
              <a:t>A mean of €64.18 hides that most customers spend between €40 and €60, and two stores can share a mean of €50 while behaving very differently.</a:t>
            </a:r>
            <a:endParaRPr lang="en-US" sz="1800" dirty="0"/>
          </a:p>
        </p:txBody>
      </p:sp>
      <p:sp>
        <p:nvSpPr>
          <p:cNvPr id="12" name="Card 3"/>
          <p:cNvSpPr/>
          <p:nvPr/>
        </p:nvSpPr>
        <p:spPr>
          <a:xfrm>
            <a:off x="548640" y="4343400"/>
            <a:ext cx="5440680" cy="1737360"/>
          </a:xfrm>
          <a:prstGeom prst="roundRect">
            <a:avLst>
              <a:gd name="adj" fmla="val 4211"/>
            </a:avLst>
          </a:prstGeom>
          <a:solidFill>
            <a:schemeClr val="bg2"/>
          </a:solidFill>
          <a:ln/>
        </p:spPr>
      </p:sp>
      <p:sp>
        <p:nvSpPr>
          <p:cNvPr id="13" name="Number badge 3"/>
          <p:cNvSpPr/>
          <p:nvPr/>
        </p:nvSpPr>
        <p:spPr>
          <a:xfrm>
            <a:off x="777240" y="4572000"/>
            <a:ext cx="457200" cy="457200"/>
          </a:xfrm>
          <a:prstGeom prst="ellipse">
            <a:avLst/>
          </a:prstGeom>
          <a:solidFill>
            <a:schemeClr val="accent3"/>
          </a:solidFill>
          <a:ln/>
        </p:spPr>
      </p:sp>
      <p:sp>
        <p:nvSpPr>
          <p:cNvPr id="14" name="Badge number 3"/>
          <p:cNvSpPr txBox="1"/>
          <p:nvPr/>
        </p:nvSpPr>
        <p:spPr>
          <a:xfrm>
            <a:off x="777240" y="4572000"/>
            <a:ext cx="457200" cy="457200"/>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5" name="Card text 3"/>
          <p:cNvSpPr txBox="1"/>
          <p:nvPr/>
        </p:nvSpPr>
        <p:spPr>
          <a:xfrm>
            <a:off x="1463040" y="4526280"/>
            <a:ext cx="4297680" cy="1417320"/>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They reveal unusual observations</a:t>
            </a:r>
            <a:endParaRPr lang="en-US" sz="1800" dirty="0"/>
          </a:p>
          <a:p>
            <a:pPr indent="0" marL="0">
              <a:spcAft>
                <a:spcPts val="400"/>
              </a:spcAft>
              <a:buNone/>
            </a:pPr>
            <a:r>
              <a:rPr lang="en-US" sz="1400" dirty="0">
                <a:solidFill>
                  <a:schemeClr val="tx1"/>
                </a:solidFill>
              </a:rPr>
              <a:t>A value like €180 stands out once we look at quartiles and box plots, and it raises the right question: is it an error or a real customer?</a:t>
            </a:r>
            <a:endParaRPr lang="en-US" sz="1800" dirty="0"/>
          </a:p>
        </p:txBody>
      </p:sp>
      <p:sp>
        <p:nvSpPr>
          <p:cNvPr id="16" name="Card 4"/>
          <p:cNvSpPr/>
          <p:nvPr/>
        </p:nvSpPr>
        <p:spPr>
          <a:xfrm>
            <a:off x="6172200" y="4343400"/>
            <a:ext cx="5440680" cy="1737360"/>
          </a:xfrm>
          <a:prstGeom prst="roundRect">
            <a:avLst>
              <a:gd name="adj" fmla="val 4211"/>
            </a:avLst>
          </a:prstGeom>
          <a:solidFill>
            <a:schemeClr val="bg2"/>
          </a:solidFill>
          <a:ln/>
        </p:spPr>
      </p:sp>
      <p:sp>
        <p:nvSpPr>
          <p:cNvPr id="17" name="Number badge 4"/>
          <p:cNvSpPr/>
          <p:nvPr/>
        </p:nvSpPr>
        <p:spPr>
          <a:xfrm>
            <a:off x="6400800" y="4572000"/>
            <a:ext cx="457200" cy="457200"/>
          </a:xfrm>
          <a:prstGeom prst="ellipse">
            <a:avLst/>
          </a:prstGeom>
          <a:solidFill>
            <a:schemeClr val="tx1"/>
          </a:solidFill>
          <a:ln/>
        </p:spPr>
      </p:sp>
      <p:sp>
        <p:nvSpPr>
          <p:cNvPr id="18" name="Badge number 4"/>
          <p:cNvSpPr txBox="1"/>
          <p:nvPr/>
        </p:nvSpPr>
        <p:spPr>
          <a:xfrm>
            <a:off x="6400800" y="457200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19" name="Card text 4"/>
          <p:cNvSpPr txBox="1"/>
          <p:nvPr/>
        </p:nvSpPr>
        <p:spPr>
          <a:xfrm>
            <a:off x="7086600" y="4526280"/>
            <a:ext cx="4297680" cy="1417320"/>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They prepare everything that follows</a:t>
            </a:r>
            <a:endParaRPr lang="en-US" sz="1800" dirty="0"/>
          </a:p>
          <a:p>
            <a:pPr indent="0" marL="0">
              <a:spcAft>
                <a:spcPts val="400"/>
              </a:spcAft>
              <a:buNone/>
            </a:pPr>
            <a:r>
              <a:rPr lang="en-US" sz="1400" dirty="0">
                <a:solidFill>
                  <a:schemeClr val="tx1"/>
                </a:solidFill>
              </a:rPr>
              <a:t>Choosing the right chart, model, or business conclusion depends on first knowing the center, spread, and position of the data.</a:t>
            </a:r>
            <a:endParaRPr lang="en-US" sz="18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Three questions every dataset can answer</a:t>
            </a:r>
            <a:endParaRPr lang="en-US" sz="3000" dirty="0"/>
          </a:p>
        </p:txBody>
      </p:sp>
      <p:sp>
        <p:nvSpPr>
          <p:cNvPr id="3" name="Column card 1"/>
          <p:cNvSpPr/>
          <p:nvPr/>
        </p:nvSpPr>
        <p:spPr>
          <a:xfrm>
            <a:off x="548640" y="1783080"/>
            <a:ext cx="3520440" cy="4114800"/>
          </a:xfrm>
          <a:prstGeom prst="roundRect">
            <a:avLst>
              <a:gd name="adj" fmla="val 2078"/>
            </a:avLst>
          </a:prstGeom>
          <a:solidFill>
            <a:schemeClr val="bg2"/>
          </a:solidFill>
          <a:ln/>
        </p:spPr>
      </p:sp>
      <p:sp>
        <p:nvSpPr>
          <p:cNvPr id="4" name="Marker circle"/>
          <p:cNvSpPr/>
          <p:nvPr/>
        </p:nvSpPr>
        <p:spPr>
          <a:xfrm>
            <a:off x="868680" y="2103120"/>
            <a:ext cx="822960" cy="822960"/>
          </a:xfrm>
          <a:prstGeom prst="ellipse">
            <a:avLst/>
          </a:prstGeom>
          <a:solidFill>
            <a:schemeClr val="accent2"/>
          </a:solidFill>
          <a:ln/>
        </p:spPr>
      </p:sp>
      <p:sp>
        <p:nvSpPr>
          <p:cNvPr id="5" name="Column label 1"/>
          <p:cNvSpPr txBox="1"/>
          <p:nvPr/>
        </p:nvSpPr>
        <p:spPr>
          <a:xfrm>
            <a:off x="868680" y="3200400"/>
            <a:ext cx="2926080" cy="365760"/>
          </a:xfrm>
          <a:prstGeom prst="rect">
            <a:avLst/>
          </a:prstGeom>
          <a:noFill/>
          <a:ln/>
        </p:spPr>
        <p:txBody>
          <a:bodyPr wrap="square" lIns="0" tIns="0" rIns="0" bIns="0" rtlCol="0" anchor="ctr"/>
          <a:lstStyle/>
          <a:p>
            <a:pPr indent="0" marL="0">
              <a:buNone/>
            </a:pPr>
            <a:r>
              <a:rPr lang="en-US" sz="1400" b="1" spc="300" kern="0" dirty="0">
                <a:solidFill>
                  <a:schemeClr val="accent4"/>
                </a:solidFill>
              </a:rPr>
              <a:t>CENTER</a:t>
            </a:r>
            <a:endParaRPr lang="en-US" sz="1400" dirty="0"/>
          </a:p>
        </p:txBody>
      </p:sp>
      <p:sp>
        <p:nvSpPr>
          <p:cNvPr id="6" name="Column question 1"/>
          <p:cNvSpPr txBox="1"/>
          <p:nvPr/>
        </p:nvSpPr>
        <p:spPr>
          <a:xfrm>
            <a:off x="868680" y="3611880"/>
            <a:ext cx="2926080" cy="914400"/>
          </a:xfrm>
          <a:prstGeom prst="rect">
            <a:avLst/>
          </a:prstGeom>
          <a:noFill/>
          <a:ln/>
        </p:spPr>
        <p:txBody>
          <a:bodyPr wrap="square" lIns="0" tIns="0" rIns="0" bIns="0" rtlCol="0" anchor="t"/>
          <a:lstStyle/>
          <a:p>
            <a:pPr indent="0" marL="0">
              <a:buNone/>
            </a:pPr>
            <a:r>
              <a:rPr lang="en-US" sz="2400" b="1" dirty="0">
                <a:solidFill>
                  <a:schemeClr val="tx1"/>
                </a:solidFill>
                <a:latin typeface="Cambria" pitchFamily="34" charset="0"/>
                <a:ea typeface="Cambria" pitchFamily="34" charset="-122"/>
                <a:cs typeface="Cambria" pitchFamily="34" charset="-120"/>
              </a:rPr>
              <a:t>Where is the data?</a:t>
            </a:r>
            <a:endParaRPr lang="en-US" sz="2400" dirty="0"/>
          </a:p>
        </p:txBody>
      </p:sp>
      <p:sp>
        <p:nvSpPr>
          <p:cNvPr id="7" name="Column measures 1"/>
          <p:cNvSpPr txBox="1"/>
          <p:nvPr/>
        </p:nvSpPr>
        <p:spPr>
          <a:xfrm>
            <a:off x="868680" y="4754880"/>
            <a:ext cx="2926080" cy="822960"/>
          </a:xfrm>
          <a:prstGeom prst="rect">
            <a:avLst/>
          </a:prstGeom>
          <a:noFill/>
          <a:ln/>
        </p:spPr>
        <p:txBody>
          <a:bodyPr wrap="square" lIns="0" tIns="0" rIns="0" bIns="0" rtlCol="0" anchor="t"/>
          <a:lstStyle/>
          <a:p>
            <a:pPr indent="0" marL="0">
              <a:buNone/>
            </a:pPr>
            <a:r>
              <a:rPr lang="en-US" sz="1600" dirty="0">
                <a:solidFill>
                  <a:schemeClr val="tx1"/>
                </a:solidFill>
              </a:rPr>
              <a:t>Mean · Median · Mode</a:t>
            </a:r>
            <a:endParaRPr lang="en-US" sz="1600" dirty="0"/>
          </a:p>
        </p:txBody>
      </p:sp>
      <p:sp>
        <p:nvSpPr>
          <p:cNvPr id="8" name="Column card 2"/>
          <p:cNvSpPr/>
          <p:nvPr/>
        </p:nvSpPr>
        <p:spPr>
          <a:xfrm>
            <a:off x="4343400" y="1783080"/>
            <a:ext cx="3520440" cy="4114800"/>
          </a:xfrm>
          <a:prstGeom prst="roundRect">
            <a:avLst>
              <a:gd name="adj" fmla="val 2078"/>
            </a:avLst>
          </a:prstGeom>
          <a:solidFill>
            <a:schemeClr val="bg2"/>
          </a:solidFill>
          <a:ln/>
        </p:spPr>
      </p:sp>
      <p:sp>
        <p:nvSpPr>
          <p:cNvPr id="9" name="Marker square"/>
          <p:cNvSpPr/>
          <p:nvPr/>
        </p:nvSpPr>
        <p:spPr>
          <a:xfrm>
            <a:off x="4663440" y="2103120"/>
            <a:ext cx="822960" cy="822960"/>
          </a:xfrm>
          <a:prstGeom prst="rect">
            <a:avLst/>
          </a:prstGeom>
          <a:solidFill>
            <a:schemeClr val="accent1"/>
          </a:solidFill>
          <a:ln/>
        </p:spPr>
      </p:sp>
      <p:sp>
        <p:nvSpPr>
          <p:cNvPr id="10" name="Column label 2"/>
          <p:cNvSpPr txBox="1"/>
          <p:nvPr/>
        </p:nvSpPr>
        <p:spPr>
          <a:xfrm>
            <a:off x="4663440" y="3200400"/>
            <a:ext cx="2926080" cy="365760"/>
          </a:xfrm>
          <a:prstGeom prst="rect">
            <a:avLst/>
          </a:prstGeom>
          <a:noFill/>
          <a:ln/>
        </p:spPr>
        <p:txBody>
          <a:bodyPr wrap="square" lIns="0" tIns="0" rIns="0" bIns="0" rtlCol="0" anchor="ctr"/>
          <a:lstStyle/>
          <a:p>
            <a:pPr indent="0" marL="0">
              <a:buNone/>
            </a:pPr>
            <a:r>
              <a:rPr lang="en-US" sz="1400" b="1" spc="300" kern="0" dirty="0">
                <a:solidFill>
                  <a:schemeClr val="accent4"/>
                </a:solidFill>
              </a:rPr>
              <a:t>SPREAD</a:t>
            </a:r>
            <a:endParaRPr lang="en-US" sz="1400" dirty="0"/>
          </a:p>
        </p:txBody>
      </p:sp>
      <p:sp>
        <p:nvSpPr>
          <p:cNvPr id="11" name="Column question 2"/>
          <p:cNvSpPr txBox="1"/>
          <p:nvPr/>
        </p:nvSpPr>
        <p:spPr>
          <a:xfrm>
            <a:off x="4663440" y="3611880"/>
            <a:ext cx="2926080" cy="914400"/>
          </a:xfrm>
          <a:prstGeom prst="rect">
            <a:avLst/>
          </a:prstGeom>
          <a:noFill/>
          <a:ln/>
        </p:spPr>
        <p:txBody>
          <a:bodyPr wrap="square" lIns="0" tIns="0" rIns="0" bIns="0" rtlCol="0" anchor="t"/>
          <a:lstStyle/>
          <a:p>
            <a:pPr indent="0" marL="0">
              <a:buNone/>
            </a:pPr>
            <a:r>
              <a:rPr lang="en-US" sz="2400" b="1" dirty="0">
                <a:solidFill>
                  <a:schemeClr val="tx1"/>
                </a:solidFill>
                <a:latin typeface="Cambria" pitchFamily="34" charset="0"/>
                <a:ea typeface="Cambria" pitchFamily="34" charset="-122"/>
                <a:cs typeface="Cambria" pitchFamily="34" charset="-120"/>
              </a:rPr>
              <a:t>How much does it vary?</a:t>
            </a:r>
            <a:endParaRPr lang="en-US" sz="2400" dirty="0"/>
          </a:p>
        </p:txBody>
      </p:sp>
      <p:sp>
        <p:nvSpPr>
          <p:cNvPr id="12" name="Column measures 2"/>
          <p:cNvSpPr txBox="1"/>
          <p:nvPr/>
        </p:nvSpPr>
        <p:spPr>
          <a:xfrm>
            <a:off x="4663440" y="4754880"/>
            <a:ext cx="2926080" cy="822960"/>
          </a:xfrm>
          <a:prstGeom prst="rect">
            <a:avLst/>
          </a:prstGeom>
          <a:noFill/>
          <a:ln/>
        </p:spPr>
        <p:txBody>
          <a:bodyPr wrap="square" lIns="0" tIns="0" rIns="0" bIns="0" rtlCol="0" anchor="t"/>
          <a:lstStyle/>
          <a:p>
            <a:pPr indent="0" marL="0">
              <a:buNone/>
            </a:pPr>
            <a:r>
              <a:rPr lang="en-US" sz="1600" dirty="0">
                <a:solidFill>
                  <a:schemeClr val="tx1"/>
                </a:solidFill>
              </a:rPr>
              <a:t>Range · Variance · Standard deviation</a:t>
            </a:r>
            <a:endParaRPr lang="en-US" sz="1600" dirty="0"/>
          </a:p>
        </p:txBody>
      </p:sp>
      <p:sp>
        <p:nvSpPr>
          <p:cNvPr id="13" name="Column card 3"/>
          <p:cNvSpPr/>
          <p:nvPr/>
        </p:nvSpPr>
        <p:spPr>
          <a:xfrm>
            <a:off x="8138160" y="1783080"/>
            <a:ext cx="3520440" cy="4114800"/>
          </a:xfrm>
          <a:prstGeom prst="roundRect">
            <a:avLst>
              <a:gd name="adj" fmla="val 2078"/>
            </a:avLst>
          </a:prstGeom>
          <a:solidFill>
            <a:schemeClr val="bg2"/>
          </a:solidFill>
          <a:ln/>
        </p:spPr>
      </p:sp>
      <p:sp>
        <p:nvSpPr>
          <p:cNvPr id="14" name="Marker triangle"/>
          <p:cNvSpPr/>
          <p:nvPr/>
        </p:nvSpPr>
        <p:spPr>
          <a:xfrm>
            <a:off x="8458200" y="2103120"/>
            <a:ext cx="822960" cy="822960"/>
          </a:xfrm>
          <a:prstGeom prst="triangle">
            <a:avLst/>
          </a:prstGeom>
          <a:solidFill>
            <a:schemeClr val="accent3"/>
          </a:solidFill>
          <a:ln/>
        </p:spPr>
      </p:sp>
      <p:sp>
        <p:nvSpPr>
          <p:cNvPr id="15" name="Column label 3"/>
          <p:cNvSpPr txBox="1"/>
          <p:nvPr/>
        </p:nvSpPr>
        <p:spPr>
          <a:xfrm>
            <a:off x="8458200" y="3200400"/>
            <a:ext cx="2926080" cy="365760"/>
          </a:xfrm>
          <a:prstGeom prst="rect">
            <a:avLst/>
          </a:prstGeom>
          <a:noFill/>
          <a:ln/>
        </p:spPr>
        <p:txBody>
          <a:bodyPr wrap="square" lIns="0" tIns="0" rIns="0" bIns="0" rtlCol="0" anchor="ctr"/>
          <a:lstStyle/>
          <a:p>
            <a:pPr indent="0" marL="0">
              <a:buNone/>
            </a:pPr>
            <a:r>
              <a:rPr lang="en-US" sz="1400" b="1" spc="300" kern="0" dirty="0">
                <a:solidFill>
                  <a:schemeClr val="accent4"/>
                </a:solidFill>
              </a:rPr>
              <a:t>POSITION</a:t>
            </a:r>
            <a:endParaRPr lang="en-US" sz="1400" dirty="0"/>
          </a:p>
        </p:txBody>
      </p:sp>
      <p:sp>
        <p:nvSpPr>
          <p:cNvPr id="16" name="Column question 3"/>
          <p:cNvSpPr txBox="1"/>
          <p:nvPr/>
        </p:nvSpPr>
        <p:spPr>
          <a:xfrm>
            <a:off x="8458200" y="3611880"/>
            <a:ext cx="2926080" cy="914400"/>
          </a:xfrm>
          <a:prstGeom prst="rect">
            <a:avLst/>
          </a:prstGeom>
          <a:noFill/>
          <a:ln/>
        </p:spPr>
        <p:txBody>
          <a:bodyPr wrap="square" lIns="0" tIns="0" rIns="0" bIns="0" rtlCol="0" anchor="t"/>
          <a:lstStyle/>
          <a:p>
            <a:pPr indent="0" marL="0">
              <a:buNone/>
            </a:pPr>
            <a:r>
              <a:rPr lang="en-US" sz="2400" b="1" dirty="0">
                <a:solidFill>
                  <a:schemeClr val="tx1"/>
                </a:solidFill>
                <a:latin typeface="Cambria" pitchFamily="34" charset="0"/>
                <a:ea typeface="Cambria" pitchFamily="34" charset="-122"/>
                <a:cs typeface="Cambria" pitchFamily="34" charset="-120"/>
              </a:rPr>
              <a:t>Where does an observation sit?</a:t>
            </a:r>
            <a:endParaRPr lang="en-US" sz="2400" dirty="0"/>
          </a:p>
        </p:txBody>
      </p:sp>
      <p:sp>
        <p:nvSpPr>
          <p:cNvPr id="17" name="Column measures 3"/>
          <p:cNvSpPr txBox="1"/>
          <p:nvPr/>
        </p:nvSpPr>
        <p:spPr>
          <a:xfrm>
            <a:off x="8458200" y="4754880"/>
            <a:ext cx="2926080" cy="822960"/>
          </a:xfrm>
          <a:prstGeom prst="rect">
            <a:avLst/>
          </a:prstGeom>
          <a:noFill/>
          <a:ln/>
        </p:spPr>
        <p:txBody>
          <a:bodyPr wrap="square" lIns="0" tIns="0" rIns="0" bIns="0" rtlCol="0" anchor="t"/>
          <a:lstStyle/>
          <a:p>
            <a:pPr indent="0" marL="0">
              <a:buNone/>
            </a:pPr>
            <a:r>
              <a:rPr lang="en-US" sz="1600" dirty="0">
                <a:solidFill>
                  <a:schemeClr val="tx1"/>
                </a:solidFill>
              </a:rPr>
              <a:t>Percentiles · Quartiles · IQR</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Mean — the mathematical average</a:t>
            </a:r>
            <a:endParaRPr lang="en-US" sz="3000" dirty="0"/>
          </a:p>
        </p:txBody>
      </p:sp>
      <p:sp>
        <p:nvSpPr>
          <p:cNvPr id="3" name="Marker circle"/>
          <p:cNvSpPr/>
          <p:nvPr/>
        </p:nvSpPr>
        <p:spPr>
          <a:xfrm>
            <a:off x="548640" y="347472"/>
            <a:ext cx="201168" cy="201168"/>
          </a:xfrm>
          <a:prstGeom prst="ellipse">
            <a:avLst/>
          </a:prstGeom>
          <a:solidFill>
            <a:schemeClr val="accent2"/>
          </a:solidFill>
          <a:ln/>
        </p:spPr>
      </p:sp>
      <p:sp>
        <p:nvSpPr>
          <p:cNvPr id="4" name="Section tag"/>
          <p:cNvSpPr txBox="1"/>
          <p:nvPr/>
        </p:nvSpPr>
        <p:spPr>
          <a:xfrm>
            <a:off x="841248" y="310896"/>
            <a:ext cx="3657600" cy="274320"/>
          </a:xfrm>
          <a:prstGeom prst="rect">
            <a:avLst/>
          </a:prstGeom>
          <a:noFill/>
          <a:ln/>
        </p:spPr>
        <p:txBody>
          <a:bodyPr wrap="square" lIns="0" tIns="0" rIns="0" bIns="0" rtlCol="0" anchor="ctr"/>
          <a:lstStyle/>
          <a:p>
            <a:pPr indent="0" marL="0">
              <a:buNone/>
            </a:pPr>
            <a:r>
              <a:rPr lang="en-US" sz="1200" b="1" spc="200" kern="0" dirty="0">
                <a:solidFill>
                  <a:schemeClr val="accent4"/>
                </a:solidFill>
              </a:rPr>
              <a:t>CENTER</a:t>
            </a:r>
            <a:endParaRPr lang="en-US" sz="1200" dirty="0"/>
          </a:p>
        </p:txBody>
      </p:sp>
      <p:sp>
        <p:nvSpPr>
          <p:cNvPr id="5" name="Body text"/>
          <p:cNvSpPr txBox="1"/>
          <p:nvPr/>
        </p:nvSpPr>
        <p:spPr>
          <a:xfrm>
            <a:off x="548640" y="1600200"/>
            <a:ext cx="4206240" cy="73152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Add all observations and divide by the number of observations.</a:t>
            </a:r>
            <a:endParaRPr lang="en-US" sz="1600" dirty="0"/>
          </a:p>
        </p:txBody>
      </p:sp>
      <p:sp>
        <p:nvSpPr>
          <p:cNvPr id="6" name="Formula box"/>
          <p:cNvSpPr/>
          <p:nvPr/>
        </p:nvSpPr>
        <p:spPr>
          <a:xfrm>
            <a:off x="548640" y="2377440"/>
            <a:ext cx="4206240" cy="640080"/>
          </a:xfrm>
          <a:prstGeom prst="roundRect">
            <a:avLst>
              <a:gd name="adj" fmla="val 11429"/>
            </a:avLst>
          </a:prstGeom>
          <a:solidFill>
            <a:schemeClr val="bg2"/>
          </a:solidFill>
          <a:ln/>
        </p:spPr>
      </p:sp>
      <p:sp>
        <p:nvSpPr>
          <p:cNvPr id="7" name="Formula"/>
          <p:cNvSpPr txBox="1"/>
          <p:nvPr/>
        </p:nvSpPr>
        <p:spPr>
          <a:xfrm>
            <a:off x="548640" y="2377440"/>
            <a:ext cx="4206240" cy="640080"/>
          </a:xfrm>
          <a:prstGeom prst="rect">
            <a:avLst/>
          </a:prstGeom>
          <a:noFill/>
          <a:ln/>
        </p:spPr>
        <p:txBody>
          <a:bodyPr wrap="square" lIns="0" tIns="0" rIns="0" bIns="0" rtlCol="0" anchor="ctr"/>
          <a:lstStyle/>
          <a:p>
            <a:pPr algn="ctr" indent="0" marL="0">
              <a:buNone/>
            </a:pPr>
            <a:r>
              <a:rPr lang="en-US" sz="2200" b="1" dirty="0">
                <a:solidFill>
                  <a:schemeClr val="tx1"/>
                </a:solidFill>
              </a:rPr>
              <a:t>x̄ = Σxᵢ / n</a:t>
            </a:r>
            <a:endParaRPr lang="en-US" sz="2200" dirty="0"/>
          </a:p>
        </p:txBody>
      </p:sp>
      <p:sp>
        <p:nvSpPr>
          <p:cNvPr id="8" name="Body text"/>
          <p:cNvSpPr txBox="1"/>
          <p:nvPr/>
        </p:nvSpPr>
        <p:spPr>
          <a:xfrm>
            <a:off x="548640" y="3200400"/>
            <a:ext cx="4206240" cy="1005840"/>
          </a:xfrm>
          <a:prstGeom prst="rect">
            <a:avLst/>
          </a:prstGeom>
          <a:noFill/>
          <a:ln/>
        </p:spPr>
        <p:txBody>
          <a:bodyPr wrap="square" lIns="0" tIns="0" rIns="0" bIns="0" rtlCol="0" anchor="t"/>
          <a:lstStyle/>
          <a:p>
            <a:pPr indent="0" marL="0">
              <a:spcAft>
                <a:spcPts val="600"/>
              </a:spcAft>
              <a:buNone/>
            </a:pPr>
            <a:r>
              <a:rPr lang="en-US" sz="1400" dirty="0">
                <a:solidFill>
                  <a:schemeClr val="tx1"/>
                </a:solidFill>
              </a:rPr>
              <a:t>Example: monthly customer spending = €42, €45, €48, €50, €52, €54, €55, €57, €60, €63, €180</a:t>
            </a:r>
            <a:endParaRPr lang="en-US" sz="1400" dirty="0"/>
          </a:p>
        </p:txBody>
      </p:sp>
      <p:sp>
        <p:nvSpPr>
          <p:cNvPr id="9" name="Mean result"/>
          <p:cNvSpPr txBox="1"/>
          <p:nvPr/>
        </p:nvSpPr>
        <p:spPr>
          <a:xfrm>
            <a:off x="548640" y="4297680"/>
            <a:ext cx="4206240" cy="731520"/>
          </a:xfrm>
          <a:prstGeom prst="rect">
            <a:avLst/>
          </a:prstGeom>
          <a:noFill/>
          <a:ln/>
        </p:spPr>
        <p:txBody>
          <a:bodyPr wrap="square" lIns="0" tIns="0" rIns="0" bIns="0" rtlCol="0" anchor="ctr"/>
          <a:lstStyle/>
          <a:p>
            <a:pPr indent="0" marL="0">
              <a:buNone/>
            </a:pPr>
            <a:r>
              <a:rPr lang="en-US" sz="2000" dirty="0">
                <a:solidFill>
                  <a:schemeClr val="tx1"/>
                </a:solidFill>
              </a:rPr>
              <a:t>Mean = </a:t>
            </a:r>
            <a:pPr indent="0" marL="0">
              <a:buNone/>
            </a:pPr>
            <a:r>
              <a:rPr lang="en-US" sz="4000" b="1" dirty="0">
                <a:solidFill>
                  <a:schemeClr val="accent2"/>
                </a:solidFill>
              </a:rPr>
              <a:t>€64.18</a:t>
            </a:r>
            <a:endParaRPr lang="en-US" sz="2000" dirty="0"/>
          </a:p>
        </p:txBody>
      </p:sp>
      <p:pic>
        <p:nvPicPr>
          <p:cNvPr id="10" name="Chart chart-1-mean-median" descr="Dot plot of the customer spending data with median at 54 euros and mean at 64.18 euros">    </p:cNvPr>
          <p:cNvPicPr>
            <a:picLocks noChangeAspect="1"/>
          </p:cNvPicPr>
          <p:nvPr/>
        </p:nvPicPr>
        <p:blipFill>
          <a:blip r:embed="rId1"/>
          <a:stretch>
            <a:fillRect/>
          </a:stretch>
        </p:blipFill>
        <p:spPr>
          <a:xfrm>
            <a:off x="5120640" y="1630755"/>
            <a:ext cx="6492240" cy="2956410"/>
          </a:xfrm>
          <a:prstGeom prst="rect">
            <a:avLst/>
          </a:prstGeom>
        </p:spPr>
      </p:pic>
      <p:sp>
        <p:nvSpPr>
          <p:cNvPr id="11" name="Note box"/>
          <p:cNvSpPr/>
          <p:nvPr/>
        </p:nvSpPr>
        <p:spPr>
          <a:xfrm>
            <a:off x="5120640" y="4937760"/>
            <a:ext cx="6492240" cy="1051560"/>
          </a:xfrm>
          <a:prstGeom prst="roundRect">
            <a:avLst>
              <a:gd name="adj" fmla="val 6957"/>
            </a:avLst>
          </a:prstGeom>
          <a:solidFill>
            <a:schemeClr val="bg2"/>
          </a:solidFill>
          <a:ln/>
        </p:spPr>
      </p:sp>
      <p:sp>
        <p:nvSpPr>
          <p:cNvPr id="12" name="Note text"/>
          <p:cNvSpPr txBox="1"/>
          <p:nvPr/>
        </p:nvSpPr>
        <p:spPr>
          <a:xfrm>
            <a:off x="5349240" y="5047488"/>
            <a:ext cx="6035040" cy="832104"/>
          </a:xfrm>
          <a:prstGeom prst="rect">
            <a:avLst/>
          </a:prstGeom>
          <a:noFill/>
          <a:ln/>
        </p:spPr>
        <p:txBody>
          <a:bodyPr wrap="square" lIns="0" tIns="0" rIns="0" bIns="0" rtlCol="0" anchor="t"/>
          <a:lstStyle/>
          <a:p>
            <a:pPr indent="0" marL="0">
              <a:spcAft>
                <a:spcPts val="400"/>
              </a:spcAft>
              <a:buNone/>
            </a:pPr>
            <a:r>
              <a:rPr lang="en-US" sz="1100" b="1" spc="200" kern="0" dirty="0">
                <a:solidFill>
                  <a:schemeClr val="accent1"/>
                </a:solidFill>
              </a:rPr>
              <a:t>ANALYTICAL LESSON</a:t>
            </a:r>
            <a:endParaRPr lang="en-US" sz="1100" dirty="0"/>
          </a:p>
          <a:p>
            <a:pPr indent="0" marL="0">
              <a:spcAft>
                <a:spcPts val="400"/>
              </a:spcAft>
              <a:buNone/>
            </a:pPr>
            <a:r>
              <a:rPr lang="en-US" sz="1400" dirty="0">
                <a:solidFill>
                  <a:schemeClr val="tx1"/>
                </a:solidFill>
              </a:rPr>
              <a:t>The mean uses every observation, so it is sensitive to extreme values and skewed distributions.</a:t>
            </a:r>
            <a:endParaRPr lang="en-US" sz="11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Median — the middle of the data</a:t>
            </a:r>
            <a:endParaRPr lang="en-US" sz="3000" dirty="0"/>
          </a:p>
        </p:txBody>
      </p:sp>
      <p:sp>
        <p:nvSpPr>
          <p:cNvPr id="3" name="Marker circle"/>
          <p:cNvSpPr/>
          <p:nvPr/>
        </p:nvSpPr>
        <p:spPr>
          <a:xfrm>
            <a:off x="548640" y="347472"/>
            <a:ext cx="201168" cy="201168"/>
          </a:xfrm>
          <a:prstGeom prst="ellipse">
            <a:avLst/>
          </a:prstGeom>
          <a:solidFill>
            <a:schemeClr val="accent2"/>
          </a:solidFill>
          <a:ln/>
        </p:spPr>
      </p:sp>
      <p:sp>
        <p:nvSpPr>
          <p:cNvPr id="4" name="Section tag"/>
          <p:cNvSpPr txBox="1"/>
          <p:nvPr/>
        </p:nvSpPr>
        <p:spPr>
          <a:xfrm>
            <a:off x="841248" y="310896"/>
            <a:ext cx="3657600" cy="274320"/>
          </a:xfrm>
          <a:prstGeom prst="rect">
            <a:avLst/>
          </a:prstGeom>
          <a:noFill/>
          <a:ln/>
        </p:spPr>
        <p:txBody>
          <a:bodyPr wrap="square" lIns="0" tIns="0" rIns="0" bIns="0" rtlCol="0" anchor="ctr"/>
          <a:lstStyle/>
          <a:p>
            <a:pPr indent="0" marL="0">
              <a:buNone/>
            </a:pPr>
            <a:r>
              <a:rPr lang="en-US" sz="1200" b="1" spc="200" kern="0" dirty="0">
                <a:solidFill>
                  <a:schemeClr val="accent4"/>
                </a:solidFill>
              </a:rPr>
              <a:t>CENTER</a:t>
            </a:r>
            <a:endParaRPr lang="en-US" sz="1200" dirty="0"/>
          </a:p>
        </p:txBody>
      </p:sp>
      <p:sp>
        <p:nvSpPr>
          <p:cNvPr id="5" name="Body text"/>
          <p:cNvSpPr txBox="1"/>
          <p:nvPr/>
        </p:nvSpPr>
        <p:spPr>
          <a:xfrm>
            <a:off x="548640" y="1600200"/>
            <a:ext cx="5029200" cy="118872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Order the observations and find the middle value. With an even number of observations, average the two middle values.</a:t>
            </a:r>
            <a:endParaRPr lang="en-US" sz="1600" dirty="0"/>
          </a:p>
        </p:txBody>
      </p:sp>
      <p:sp>
        <p:nvSpPr>
          <p:cNvPr id="6" name="Body text"/>
          <p:cNvSpPr txBox="1"/>
          <p:nvPr/>
        </p:nvSpPr>
        <p:spPr>
          <a:xfrm>
            <a:off x="548640" y="2834640"/>
            <a:ext cx="5029200" cy="54864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For the same spending data, the median is €54.</a:t>
            </a:r>
            <a:endParaRPr lang="en-US" sz="1600" dirty="0"/>
          </a:p>
        </p:txBody>
      </p:sp>
      <p:sp>
        <p:nvSpPr>
          <p:cNvPr id="7" name="Stat card MEDIAN"/>
          <p:cNvSpPr/>
          <p:nvPr/>
        </p:nvSpPr>
        <p:spPr>
          <a:xfrm>
            <a:off x="6035040" y="1600200"/>
            <a:ext cx="2697480" cy="1737360"/>
          </a:xfrm>
          <a:prstGeom prst="roundRect">
            <a:avLst>
              <a:gd name="adj" fmla="val 4211"/>
            </a:avLst>
          </a:prstGeom>
          <a:solidFill>
            <a:schemeClr val="accent1"/>
          </a:solidFill>
          <a:ln/>
        </p:spPr>
      </p:sp>
      <p:sp>
        <p:nvSpPr>
          <p:cNvPr id="8" name="Stat text MEDIAN"/>
          <p:cNvSpPr txBox="1"/>
          <p:nvPr/>
        </p:nvSpPr>
        <p:spPr>
          <a:xfrm>
            <a:off x="6035040" y="1600200"/>
            <a:ext cx="2697480" cy="1737360"/>
          </a:xfrm>
          <a:prstGeom prst="rect">
            <a:avLst/>
          </a:prstGeom>
          <a:noFill/>
          <a:ln/>
        </p:spPr>
        <p:txBody>
          <a:bodyPr wrap="square" lIns="0" tIns="0" rIns="0" bIns="0" rtlCol="0" anchor="ctr"/>
          <a:lstStyle/>
          <a:p>
            <a:pPr algn="ctr" indent="0" marL="0">
              <a:buNone/>
            </a:pPr>
            <a:r>
              <a:rPr lang="en-US" sz="1200" b="1" spc="300" kern="0" dirty="0">
                <a:solidFill>
                  <a:schemeClr val="bg1"/>
                </a:solidFill>
              </a:rPr>
              <a:t>MEDIAN</a:t>
            </a:r>
            <a:endParaRPr lang="en-US" sz="1200" dirty="0"/>
          </a:p>
          <a:p>
            <a:pPr algn="ctr" indent="0" marL="0">
              <a:buNone/>
            </a:pPr>
            <a:r>
              <a:rPr lang="en-US" sz="4400" b="1" dirty="0">
                <a:solidFill>
                  <a:schemeClr val="bg1"/>
                </a:solidFill>
              </a:rPr>
              <a:t>€54</a:t>
            </a:r>
            <a:endParaRPr lang="en-US" sz="1200" dirty="0"/>
          </a:p>
        </p:txBody>
      </p:sp>
      <p:sp>
        <p:nvSpPr>
          <p:cNvPr id="9" name="Stat card MEAN"/>
          <p:cNvSpPr/>
          <p:nvPr/>
        </p:nvSpPr>
        <p:spPr>
          <a:xfrm>
            <a:off x="8869680" y="1600200"/>
            <a:ext cx="2697480" cy="1737360"/>
          </a:xfrm>
          <a:prstGeom prst="roundRect">
            <a:avLst>
              <a:gd name="adj" fmla="val 4211"/>
            </a:avLst>
          </a:prstGeom>
          <a:solidFill>
            <a:schemeClr val="accent2"/>
          </a:solidFill>
          <a:ln/>
        </p:spPr>
      </p:sp>
      <p:sp>
        <p:nvSpPr>
          <p:cNvPr id="10" name="Stat text MEAN"/>
          <p:cNvSpPr txBox="1"/>
          <p:nvPr/>
        </p:nvSpPr>
        <p:spPr>
          <a:xfrm>
            <a:off x="8869680" y="1600200"/>
            <a:ext cx="2697480" cy="1737360"/>
          </a:xfrm>
          <a:prstGeom prst="rect">
            <a:avLst/>
          </a:prstGeom>
          <a:noFill/>
          <a:ln/>
        </p:spPr>
        <p:txBody>
          <a:bodyPr wrap="square" lIns="0" tIns="0" rIns="0" bIns="0" rtlCol="0" anchor="ctr"/>
          <a:lstStyle/>
          <a:p>
            <a:pPr algn="ctr" indent="0" marL="0">
              <a:buNone/>
            </a:pPr>
            <a:r>
              <a:rPr lang="en-US" sz="1200" b="1" spc="300" kern="0" dirty="0">
                <a:solidFill>
                  <a:schemeClr val="bg1"/>
                </a:solidFill>
              </a:rPr>
              <a:t>MEAN</a:t>
            </a:r>
            <a:endParaRPr lang="en-US" sz="1200" dirty="0"/>
          </a:p>
          <a:p>
            <a:pPr algn="ctr" indent="0" marL="0">
              <a:buNone/>
            </a:pPr>
            <a:r>
              <a:rPr lang="en-US" sz="4400" b="1" dirty="0">
                <a:solidFill>
                  <a:schemeClr val="bg1"/>
                </a:solidFill>
              </a:rPr>
              <a:t>€64.18</a:t>
            </a:r>
            <a:endParaRPr lang="en-US" sz="1200" dirty="0"/>
          </a:p>
        </p:txBody>
      </p:sp>
      <p:sp>
        <p:nvSpPr>
          <p:cNvPr id="11" name="Note box"/>
          <p:cNvSpPr/>
          <p:nvPr/>
        </p:nvSpPr>
        <p:spPr>
          <a:xfrm>
            <a:off x="548640" y="3840480"/>
            <a:ext cx="5440680" cy="1463040"/>
          </a:xfrm>
          <a:prstGeom prst="roundRect">
            <a:avLst>
              <a:gd name="adj" fmla="val 5000"/>
            </a:avLst>
          </a:prstGeom>
          <a:solidFill>
            <a:schemeClr val="bg2"/>
          </a:solidFill>
          <a:ln/>
        </p:spPr>
      </p:sp>
      <p:sp>
        <p:nvSpPr>
          <p:cNvPr id="12" name="Note text"/>
          <p:cNvSpPr txBox="1"/>
          <p:nvPr/>
        </p:nvSpPr>
        <p:spPr>
          <a:xfrm>
            <a:off x="777240" y="3950208"/>
            <a:ext cx="4983480" cy="1243584"/>
          </a:xfrm>
          <a:prstGeom prst="rect">
            <a:avLst/>
          </a:prstGeom>
          <a:noFill/>
          <a:ln/>
        </p:spPr>
        <p:txBody>
          <a:bodyPr wrap="square" lIns="0" tIns="0" rIns="0" bIns="0" rtlCol="0" anchor="t"/>
          <a:lstStyle/>
          <a:p>
            <a:pPr indent="0" marL="0">
              <a:spcAft>
                <a:spcPts val="400"/>
              </a:spcAft>
              <a:buNone/>
            </a:pPr>
            <a:r>
              <a:rPr lang="en-US" sz="1100" b="1" spc="200" kern="0" dirty="0">
                <a:solidFill>
                  <a:schemeClr val="accent1"/>
                </a:solidFill>
              </a:rPr>
              <a:t>WHY IT MATTERS</a:t>
            </a:r>
            <a:endParaRPr lang="en-US" sz="1100" dirty="0"/>
          </a:p>
          <a:p>
            <a:pPr indent="0" marL="0">
              <a:spcAft>
                <a:spcPts val="400"/>
              </a:spcAft>
              <a:buNone/>
            </a:pPr>
            <a:r>
              <a:rPr lang="en-US" sz="1400" dirty="0">
                <a:solidFill>
                  <a:schemeClr val="tx1"/>
                </a:solidFill>
              </a:rPr>
              <a:t>Most customers in this example spend around €40–€60, while one customer spends €180. The median remains close to the typical customer.</a:t>
            </a:r>
            <a:endParaRPr lang="en-US" sz="1100" dirty="0"/>
          </a:p>
        </p:txBody>
      </p:sp>
      <p:sp>
        <p:nvSpPr>
          <p:cNvPr id="13" name="Note box"/>
          <p:cNvSpPr/>
          <p:nvPr/>
        </p:nvSpPr>
        <p:spPr>
          <a:xfrm>
            <a:off x="6172200" y="3840480"/>
            <a:ext cx="5440680" cy="1463040"/>
          </a:xfrm>
          <a:prstGeom prst="roundRect">
            <a:avLst>
              <a:gd name="adj" fmla="val 5000"/>
            </a:avLst>
          </a:prstGeom>
          <a:solidFill>
            <a:schemeClr val="bg2"/>
          </a:solidFill>
          <a:ln/>
        </p:spPr>
      </p:sp>
      <p:sp>
        <p:nvSpPr>
          <p:cNvPr id="14" name="Note text"/>
          <p:cNvSpPr txBox="1"/>
          <p:nvPr/>
        </p:nvSpPr>
        <p:spPr>
          <a:xfrm>
            <a:off x="6400800" y="3950208"/>
            <a:ext cx="4983480" cy="1243584"/>
          </a:xfrm>
          <a:prstGeom prst="rect">
            <a:avLst/>
          </a:prstGeom>
          <a:noFill/>
          <a:ln/>
        </p:spPr>
        <p:txBody>
          <a:bodyPr wrap="square" lIns="0" tIns="0" rIns="0" bIns="0" rtlCol="0" anchor="t"/>
          <a:lstStyle/>
          <a:p>
            <a:pPr indent="0" marL="0">
              <a:spcAft>
                <a:spcPts val="400"/>
              </a:spcAft>
              <a:buNone/>
            </a:pPr>
            <a:r>
              <a:rPr lang="en-US" sz="1100" b="1" spc="200" kern="0" dirty="0">
                <a:solidFill>
                  <a:schemeClr val="accent1"/>
                </a:solidFill>
              </a:rPr>
              <a:t>USE IT WHEN</a:t>
            </a:r>
            <a:endParaRPr lang="en-US" sz="1100" dirty="0"/>
          </a:p>
          <a:p>
            <a:pPr indent="0" marL="0">
              <a:spcAft>
                <a:spcPts val="400"/>
              </a:spcAft>
              <a:buNone/>
            </a:pPr>
            <a:r>
              <a:rPr lang="en-US" sz="1400" dirty="0">
                <a:solidFill>
                  <a:schemeClr val="tx1"/>
                </a:solidFill>
              </a:rPr>
              <a:t>The distribution is skewed or contains meaningful outliers—for example, house prices, salaries, or customer spending.</a:t>
            </a:r>
            <a:endParaRPr lang="en-US" sz="11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Mode — what happens most often</a:t>
            </a:r>
            <a:endParaRPr lang="en-US" sz="3000" dirty="0"/>
          </a:p>
        </p:txBody>
      </p:sp>
      <p:sp>
        <p:nvSpPr>
          <p:cNvPr id="3" name="Marker circle"/>
          <p:cNvSpPr/>
          <p:nvPr/>
        </p:nvSpPr>
        <p:spPr>
          <a:xfrm>
            <a:off x="548640" y="347472"/>
            <a:ext cx="201168" cy="201168"/>
          </a:xfrm>
          <a:prstGeom prst="ellipse">
            <a:avLst/>
          </a:prstGeom>
          <a:solidFill>
            <a:schemeClr val="accent2"/>
          </a:solidFill>
          <a:ln/>
        </p:spPr>
      </p:sp>
      <p:sp>
        <p:nvSpPr>
          <p:cNvPr id="4" name="Section tag"/>
          <p:cNvSpPr txBox="1"/>
          <p:nvPr/>
        </p:nvSpPr>
        <p:spPr>
          <a:xfrm>
            <a:off x="841248" y="310896"/>
            <a:ext cx="3657600" cy="274320"/>
          </a:xfrm>
          <a:prstGeom prst="rect">
            <a:avLst/>
          </a:prstGeom>
          <a:noFill/>
          <a:ln/>
        </p:spPr>
        <p:txBody>
          <a:bodyPr wrap="square" lIns="0" tIns="0" rIns="0" bIns="0" rtlCol="0" anchor="ctr"/>
          <a:lstStyle/>
          <a:p>
            <a:pPr indent="0" marL="0">
              <a:buNone/>
            </a:pPr>
            <a:r>
              <a:rPr lang="en-US" sz="1200" b="1" spc="200" kern="0" dirty="0">
                <a:solidFill>
                  <a:schemeClr val="accent4"/>
                </a:solidFill>
              </a:rPr>
              <a:t>CENTER</a:t>
            </a:r>
            <a:endParaRPr lang="en-US" sz="1200" dirty="0"/>
          </a:p>
        </p:txBody>
      </p:sp>
      <p:sp>
        <p:nvSpPr>
          <p:cNvPr id="5" name="Body text"/>
          <p:cNvSpPr txBox="1"/>
          <p:nvPr/>
        </p:nvSpPr>
        <p:spPr>
          <a:xfrm>
            <a:off x="548640" y="1600200"/>
            <a:ext cx="4754880" cy="118872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The mode is the most frequently occurring value. A dataset can have no mode, one mode, or multiple modes.</a:t>
            </a:r>
            <a:endParaRPr lang="en-US" sz="1600" dirty="0"/>
          </a:p>
        </p:txBody>
      </p:sp>
      <p:sp>
        <p:nvSpPr>
          <p:cNvPr id="6" name="Body text"/>
          <p:cNvSpPr txBox="1"/>
          <p:nvPr/>
        </p:nvSpPr>
        <p:spPr>
          <a:xfrm>
            <a:off x="548640" y="2834640"/>
            <a:ext cx="4754880" cy="91440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Example: T-shirt sizes sold = S, M, M, L, M, XL, L, M, S, M. The mode is M.</a:t>
            </a:r>
            <a:endParaRPr lang="en-US" sz="1600" dirty="0"/>
          </a:p>
        </p:txBody>
      </p:sp>
      <p:sp>
        <p:nvSpPr>
          <p:cNvPr id="7" name="Note box"/>
          <p:cNvSpPr/>
          <p:nvPr/>
        </p:nvSpPr>
        <p:spPr>
          <a:xfrm>
            <a:off x="548640" y="4023360"/>
            <a:ext cx="4754880" cy="1371600"/>
          </a:xfrm>
          <a:prstGeom prst="roundRect">
            <a:avLst>
              <a:gd name="adj" fmla="val 5333"/>
            </a:avLst>
          </a:prstGeom>
          <a:solidFill>
            <a:schemeClr val="bg2"/>
          </a:solidFill>
          <a:ln/>
        </p:spPr>
      </p:sp>
      <p:sp>
        <p:nvSpPr>
          <p:cNvPr id="8" name="Note text"/>
          <p:cNvSpPr txBox="1"/>
          <p:nvPr/>
        </p:nvSpPr>
        <p:spPr>
          <a:xfrm>
            <a:off x="777240" y="4133088"/>
            <a:ext cx="4297680" cy="1152144"/>
          </a:xfrm>
          <a:prstGeom prst="rect">
            <a:avLst/>
          </a:prstGeom>
          <a:noFill/>
          <a:ln/>
        </p:spPr>
        <p:txBody>
          <a:bodyPr wrap="square" lIns="0" tIns="0" rIns="0" bIns="0" rtlCol="0" anchor="t"/>
          <a:lstStyle/>
          <a:p>
            <a:pPr indent="0" marL="0">
              <a:spcAft>
                <a:spcPts val="400"/>
              </a:spcAft>
              <a:buNone/>
            </a:pPr>
            <a:r>
              <a:rPr lang="en-US" sz="1100" b="1" spc="200" kern="0" dirty="0">
                <a:solidFill>
                  <a:schemeClr val="accent1"/>
                </a:solidFill>
              </a:rPr>
              <a:t>ESPECIALLY USEFUL FOR</a:t>
            </a:r>
            <a:endParaRPr lang="en-US" sz="1100" dirty="0"/>
          </a:p>
          <a:p>
            <a:pPr indent="0" marL="0">
              <a:spcAft>
                <a:spcPts val="400"/>
              </a:spcAft>
              <a:buNone/>
            </a:pPr>
            <a:r>
              <a:rPr lang="en-US" sz="1400" dirty="0">
                <a:solidFill>
                  <a:schemeClr val="tx1"/>
                </a:solidFill>
              </a:rPr>
              <a:t>Categorical data, where an average may not make sense. For example, the most common payment method can be Credit Card.</a:t>
            </a:r>
            <a:endParaRPr lang="en-US" sz="1100" dirty="0"/>
          </a:p>
        </p:txBody>
      </p:sp>
      <p:graphicFrame>
        <p:nvGraphicFramePr>
          <p:cNvPr id="9" name="Chart 0" descr=""/>
          <p:cNvGraphicFramePr/>
          <p:nvPr/>
        </p:nvGraphicFramePr>
        <p:xfrm>
          <a:off x="5760720" y="1600200"/>
          <a:ext cx="5852160" cy="420624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Mean, median or mode?</a:t>
            </a:r>
            <a:endParaRPr lang="en-US" sz="3000" dirty="0"/>
          </a:p>
        </p:txBody>
      </p:sp>
      <p:sp>
        <p:nvSpPr>
          <p:cNvPr id="3" name="Marker circle"/>
          <p:cNvSpPr/>
          <p:nvPr/>
        </p:nvSpPr>
        <p:spPr>
          <a:xfrm>
            <a:off x="548640" y="347472"/>
            <a:ext cx="201168" cy="201168"/>
          </a:xfrm>
          <a:prstGeom prst="ellipse">
            <a:avLst/>
          </a:prstGeom>
          <a:solidFill>
            <a:schemeClr val="accent2"/>
          </a:solidFill>
          <a:ln/>
        </p:spPr>
      </p:sp>
      <p:sp>
        <p:nvSpPr>
          <p:cNvPr id="4" name="Section tag"/>
          <p:cNvSpPr txBox="1"/>
          <p:nvPr/>
        </p:nvSpPr>
        <p:spPr>
          <a:xfrm>
            <a:off x="841248" y="310896"/>
            <a:ext cx="3657600" cy="274320"/>
          </a:xfrm>
          <a:prstGeom prst="rect">
            <a:avLst/>
          </a:prstGeom>
          <a:noFill/>
          <a:ln/>
        </p:spPr>
        <p:txBody>
          <a:bodyPr wrap="square" lIns="0" tIns="0" rIns="0" bIns="0" rtlCol="0" anchor="ctr"/>
          <a:lstStyle/>
          <a:p>
            <a:pPr indent="0" marL="0">
              <a:buNone/>
            </a:pPr>
            <a:r>
              <a:rPr lang="en-US" sz="1200" b="1" spc="200" kern="0" dirty="0">
                <a:solidFill>
                  <a:schemeClr val="accent4"/>
                </a:solidFill>
              </a:rPr>
              <a:t>CENTER</a:t>
            </a:r>
            <a:endParaRPr lang="en-US" sz="1200" dirty="0"/>
          </a:p>
        </p:txBody>
      </p:sp>
      <p:graphicFrame>
        <p:nvGraphicFramePr>
          <p:cNvPr id="8" name="Measure table"/>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914400"/>
        </p:xfrm>
        <a:graphic>
          <a:graphicData uri="http://schemas.openxmlformats.org/drawingml/2006/table">
            <a:tbl>
              <a:tblPr/>
              <a:tblGrid>
                <a:gridCol w="7406640"/>
                <a:gridCol w="3657600"/>
              </a:tblGrid>
              <a:tr h="658368">
                <a:tc>
                  <a:txBody>
                    <a:bodyPr/>
                    <a:lstStyle/>
                    <a:p>
                      <a:pPr indent="0" marL="0">
                        <a:buNone/>
                      </a:pPr>
                      <a:r>
                        <a:rPr lang="en-US" sz="1600" b="1" dirty="0">
                          <a:solidFill>
                            <a:srgbClr val="FFFFFF"/>
                          </a:solidFill>
                        </a:rPr>
                        <a:t>Situation</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solidFill>
                      <a:srgbClr val="16161A"/>
                    </a:solidFill>
                  </a:tcPr>
                </a:tc>
                <a:tc>
                  <a:txBody>
                    <a:bodyPr/>
                    <a:lstStyle/>
                    <a:p>
                      <a:pPr indent="0" marL="0">
                        <a:buNone/>
                      </a:pPr>
                      <a:r>
                        <a:rPr lang="en-US" sz="1600" b="1" dirty="0">
                          <a:solidFill>
                            <a:srgbClr val="FFFFFF"/>
                          </a:solidFill>
                        </a:rPr>
                        <a:t>Useful measure</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solidFill>
                      <a:srgbClr val="16161A"/>
                    </a:solidFill>
                  </a:tcPr>
                </a:tc>
              </a:tr>
              <a:tr h="658368">
                <a:tc>
                  <a:txBody>
                    <a:bodyPr/>
                    <a:lstStyle/>
                    <a:p>
                      <a:pPr indent="0" marL="0">
                        <a:buNone/>
                      </a:pPr>
                      <a:r>
                        <a:rPr lang="en-US" sz="1800" dirty="0">
                          <a:solidFill>
                            <a:srgbClr val="16161A"/>
                          </a:solidFill>
                        </a:rPr>
                        <a:t>Numeric, relatively symmetric data</a:t>
                      </a:r>
                      <a:endParaRPr lang="en-US" sz="18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800" b="1" dirty="0">
                          <a:solidFill>
                            <a:srgbClr val="E03A1E"/>
                          </a:solidFill>
                        </a:rPr>
                        <a:t>Mean</a:t>
                      </a:r>
                      <a:endParaRPr lang="en-US" sz="18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r>
              <a:tr h="658368">
                <a:tc>
                  <a:txBody>
                    <a:bodyPr/>
                    <a:lstStyle/>
                    <a:p>
                      <a:pPr indent="0" marL="0">
                        <a:buNone/>
                      </a:pPr>
                      <a:r>
                        <a:rPr lang="en-US" sz="1800" dirty="0">
                          <a:solidFill>
                            <a:srgbClr val="16161A"/>
                          </a:solidFill>
                        </a:rPr>
                        <a:t>Numeric data with outliers</a:t>
                      </a:r>
                      <a:endParaRPr lang="en-US" sz="18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800" b="1" dirty="0">
                          <a:solidFill>
                            <a:srgbClr val="0A3FB5"/>
                          </a:solidFill>
                        </a:rPr>
                        <a:t>Median</a:t>
                      </a:r>
                      <a:endParaRPr lang="en-US" sz="18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r>
              <a:tr h="658368">
                <a:tc>
                  <a:txBody>
                    <a:bodyPr/>
                    <a:lstStyle/>
                    <a:p>
                      <a:pPr indent="0" marL="0">
                        <a:buNone/>
                      </a:pPr>
                      <a:r>
                        <a:rPr lang="en-US" sz="1800" dirty="0">
                          <a:solidFill>
                            <a:srgbClr val="16161A"/>
                          </a:solidFill>
                        </a:rPr>
                        <a:t>Skewed distributions</a:t>
                      </a:r>
                      <a:endParaRPr lang="en-US" sz="18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800" b="1" dirty="0">
                          <a:solidFill>
                            <a:srgbClr val="0A3FB5"/>
                          </a:solidFill>
                        </a:rPr>
                        <a:t>Median</a:t>
                      </a:r>
                      <a:endParaRPr lang="en-US" sz="18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r>
              <a:tr h="658368">
                <a:tc>
                  <a:txBody>
                    <a:bodyPr/>
                    <a:lstStyle/>
                    <a:p>
                      <a:pPr indent="0" marL="0">
                        <a:buNone/>
                      </a:pPr>
                      <a:r>
                        <a:rPr lang="en-US" sz="1800" dirty="0">
                          <a:solidFill>
                            <a:srgbClr val="16161A"/>
                          </a:solidFill>
                        </a:rPr>
                        <a:t>Categorical data</a:t>
                      </a:r>
                      <a:endParaRPr lang="en-US" sz="18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800" b="1" dirty="0">
                          <a:solidFill>
                            <a:srgbClr val="9A6B00"/>
                          </a:solidFill>
                        </a:rPr>
                        <a:t>Mode</a:t>
                      </a:r>
                      <a:endParaRPr lang="en-US" sz="18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r>
              <a:tr h="658368">
                <a:tc>
                  <a:txBody>
                    <a:bodyPr/>
                    <a:lstStyle/>
                    <a:p>
                      <a:pPr indent="0" marL="0">
                        <a:buNone/>
                      </a:pPr>
                      <a:r>
                        <a:rPr lang="en-US" sz="1800" dirty="0">
                          <a:solidFill>
                            <a:srgbClr val="16161A"/>
                          </a:solidFill>
                        </a:rPr>
                        <a:t>Most common category</a:t>
                      </a:r>
                      <a:endParaRPr lang="en-US" sz="18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800" b="1" dirty="0">
                          <a:solidFill>
                            <a:srgbClr val="9A6B00"/>
                          </a:solidFill>
                        </a:rPr>
                        <a:t>Mode</a:t>
                      </a:r>
                      <a:endParaRPr lang="en-US" sz="18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Same mean, very different spread</a:t>
            </a:r>
            <a:endParaRPr lang="en-US" sz="3000" dirty="0"/>
          </a:p>
        </p:txBody>
      </p:sp>
      <p:sp>
        <p:nvSpPr>
          <p:cNvPr id="3" name="Marker square"/>
          <p:cNvSpPr/>
          <p:nvPr/>
        </p:nvSpPr>
        <p:spPr>
          <a:xfrm>
            <a:off x="548640" y="347472"/>
            <a:ext cx="201168" cy="201168"/>
          </a:xfrm>
          <a:prstGeom prst="rect">
            <a:avLst/>
          </a:prstGeom>
          <a:solidFill>
            <a:schemeClr val="accent1"/>
          </a:solidFill>
          <a:ln/>
        </p:spPr>
      </p:sp>
      <p:sp>
        <p:nvSpPr>
          <p:cNvPr id="4" name="Section tag"/>
          <p:cNvSpPr txBox="1"/>
          <p:nvPr/>
        </p:nvSpPr>
        <p:spPr>
          <a:xfrm>
            <a:off x="841248" y="310896"/>
            <a:ext cx="3657600" cy="274320"/>
          </a:xfrm>
          <a:prstGeom prst="rect">
            <a:avLst/>
          </a:prstGeom>
          <a:noFill/>
          <a:ln/>
        </p:spPr>
        <p:txBody>
          <a:bodyPr wrap="square" lIns="0" tIns="0" rIns="0" bIns="0" rtlCol="0" anchor="ctr"/>
          <a:lstStyle/>
          <a:p>
            <a:pPr indent="0" marL="0">
              <a:buNone/>
            </a:pPr>
            <a:r>
              <a:rPr lang="en-US" sz="1200" b="1" spc="200" kern="0" dirty="0">
                <a:solidFill>
                  <a:schemeClr val="accent4"/>
                </a:solidFill>
              </a:rPr>
              <a:t>SPREAD</a:t>
            </a:r>
            <a:endParaRPr lang="en-US" sz="1200" dirty="0"/>
          </a:p>
        </p:txBody>
      </p:sp>
      <p:pic>
        <p:nvPicPr>
          <p:cNvPr id="5" name="Chart chart-3-same-mean" descr="Store A tightly grouped around 50 euros; Store B spread from 10 to 90 euros; both with a mean of 50 euros">    </p:cNvPr>
          <p:cNvPicPr>
            <a:picLocks noChangeAspect="1"/>
          </p:cNvPicPr>
          <p:nvPr/>
        </p:nvPicPr>
        <p:blipFill>
          <a:blip r:embed="rId1"/>
          <a:stretch>
            <a:fillRect/>
          </a:stretch>
        </p:blipFill>
        <p:spPr>
          <a:xfrm>
            <a:off x="548640" y="1625812"/>
            <a:ext cx="7498080" cy="3240615"/>
          </a:xfrm>
          <a:prstGeom prst="rect">
            <a:avLst/>
          </a:prstGeom>
        </p:spPr>
      </p:pic>
      <p:sp>
        <p:nvSpPr>
          <p:cNvPr id="6" name="Body text"/>
          <p:cNvSpPr txBox="1"/>
          <p:nvPr/>
        </p:nvSpPr>
        <p:spPr>
          <a:xfrm>
            <a:off x="8412480" y="1645920"/>
            <a:ext cx="3200400" cy="146304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Knowing the center is not enough. Two datasets can have the same mean and completely different levels of variability.</a:t>
            </a:r>
            <a:endParaRPr lang="en-US" sz="1600" dirty="0"/>
          </a:p>
        </p:txBody>
      </p:sp>
      <p:sp>
        <p:nvSpPr>
          <p:cNvPr id="7" name="Body text"/>
          <p:cNvSpPr txBox="1"/>
          <p:nvPr/>
        </p:nvSpPr>
        <p:spPr>
          <a:xfrm>
            <a:off x="8412480" y="3200400"/>
            <a:ext cx="3200400" cy="914400"/>
          </a:xfrm>
          <a:prstGeom prst="rect">
            <a:avLst/>
          </a:prstGeom>
          <a:noFill/>
          <a:ln/>
        </p:spPr>
        <p:txBody>
          <a:bodyPr wrap="square" lIns="0" tIns="0" rIns="0" bIns="0" rtlCol="0" anchor="t"/>
          <a:lstStyle/>
          <a:p>
            <a:pPr indent="0" marL="0">
              <a:spcAft>
                <a:spcPts val="600"/>
              </a:spcAft>
              <a:buNone/>
            </a:pPr>
            <a:r>
              <a:rPr lang="en-US" sz="1400" dirty="0">
                <a:solidFill>
                  <a:schemeClr val="tx1"/>
                </a:solidFill>
              </a:rPr>
              <a:t>Store A: €48, €49, €50, €51, €52</a:t>
            </a:r>
            <a:endParaRPr lang="en-US" sz="1400" dirty="0"/>
          </a:p>
          <a:p>
            <a:pPr indent="0" marL="0">
              <a:spcAft>
                <a:spcPts val="600"/>
              </a:spcAft>
              <a:buNone/>
            </a:pPr>
            <a:r>
              <a:rPr lang="en-US" sz="1400" dirty="0">
                <a:solidFill>
                  <a:schemeClr val="tx1"/>
                </a:solidFill>
              </a:rPr>
              <a:t>Store B: €10, €30, €50, €70, €90</a:t>
            </a:r>
            <a:endParaRPr lang="en-US" sz="1400" dirty="0"/>
          </a:p>
        </p:txBody>
      </p:sp>
      <p:sp>
        <p:nvSpPr>
          <p:cNvPr id="8" name="Body text"/>
          <p:cNvSpPr txBox="1"/>
          <p:nvPr/>
        </p:nvSpPr>
        <p:spPr>
          <a:xfrm>
            <a:off x="8412480" y="4114800"/>
            <a:ext cx="3200400" cy="914400"/>
          </a:xfrm>
          <a:prstGeom prst="rect">
            <a:avLst/>
          </a:prstGeom>
          <a:noFill/>
          <a:ln/>
        </p:spPr>
        <p:txBody>
          <a:bodyPr wrap="square" lIns="0" tIns="0" rIns="0" bIns="0" rtlCol="0" anchor="t"/>
          <a:lstStyle/>
          <a:p>
            <a:pPr indent="0" marL="0">
              <a:spcAft>
                <a:spcPts val="600"/>
              </a:spcAft>
              <a:buNone/>
            </a:pPr>
            <a:r>
              <a:rPr lang="en-US" sz="1400" dirty="0">
                <a:solidFill>
                  <a:schemeClr val="tx1"/>
                </a:solidFill>
              </a:rPr>
              <a:t>Both have a mean of €50—but Store B is much more spread out.</a:t>
            </a:r>
            <a:endParaRPr lang="en-US" sz="1400" dirty="0"/>
          </a:p>
        </p:txBody>
      </p:sp>
      <p:sp>
        <p:nvSpPr>
          <p:cNvPr id="9" name="Note box"/>
          <p:cNvSpPr/>
          <p:nvPr/>
        </p:nvSpPr>
        <p:spPr>
          <a:xfrm>
            <a:off x="548640" y="5166360"/>
            <a:ext cx="11064240" cy="960120"/>
          </a:xfrm>
          <a:prstGeom prst="roundRect">
            <a:avLst>
              <a:gd name="adj" fmla="val 7619"/>
            </a:avLst>
          </a:prstGeom>
          <a:solidFill>
            <a:schemeClr val="bg2"/>
          </a:solidFill>
          <a:ln/>
        </p:spPr>
      </p:sp>
      <p:sp>
        <p:nvSpPr>
          <p:cNvPr id="10" name="Note text"/>
          <p:cNvSpPr txBox="1"/>
          <p:nvPr/>
        </p:nvSpPr>
        <p:spPr>
          <a:xfrm>
            <a:off x="777240" y="5276088"/>
            <a:ext cx="10607040" cy="740664"/>
          </a:xfrm>
          <a:prstGeom prst="rect">
            <a:avLst/>
          </a:prstGeom>
          <a:noFill/>
          <a:ln/>
        </p:spPr>
        <p:txBody>
          <a:bodyPr wrap="square" lIns="0" tIns="0" rIns="0" bIns="0" rtlCol="0" anchor="t"/>
          <a:lstStyle/>
          <a:p>
            <a:pPr indent="0" marL="0">
              <a:spcAft>
                <a:spcPts val="400"/>
              </a:spcAft>
              <a:buNone/>
            </a:pPr>
            <a:r>
              <a:rPr lang="en-US" sz="1100" b="1" spc="200" kern="0" dirty="0">
                <a:solidFill>
                  <a:schemeClr val="accent1"/>
                </a:solidFill>
              </a:rPr>
              <a:t>KEY IDEA</a:t>
            </a:r>
            <a:endParaRPr lang="en-US" sz="1100" dirty="0"/>
          </a:p>
          <a:p>
            <a:pPr indent="0" marL="0">
              <a:spcAft>
                <a:spcPts val="400"/>
              </a:spcAft>
              <a:buNone/>
            </a:pPr>
            <a:r>
              <a:rPr lang="en-US" sz="1400" dirty="0">
                <a:solidFill>
                  <a:schemeClr val="tx1"/>
                </a:solidFill>
              </a:rPr>
              <a:t>Central tendency tells us where the data is. Dispersion tells us how much the observations vary.</a:t>
            </a:r>
            <a:endParaRPr lang="en-US" sz="11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Three ways to measure spread</a:t>
            </a:r>
            <a:endParaRPr lang="en-US" sz="3000" dirty="0"/>
          </a:p>
        </p:txBody>
      </p:sp>
      <p:sp>
        <p:nvSpPr>
          <p:cNvPr id="3" name="Marker square"/>
          <p:cNvSpPr/>
          <p:nvPr/>
        </p:nvSpPr>
        <p:spPr>
          <a:xfrm>
            <a:off x="548640" y="347472"/>
            <a:ext cx="201168" cy="201168"/>
          </a:xfrm>
          <a:prstGeom prst="rect">
            <a:avLst/>
          </a:prstGeom>
          <a:solidFill>
            <a:schemeClr val="accent1"/>
          </a:solidFill>
          <a:ln/>
        </p:spPr>
      </p:sp>
      <p:sp>
        <p:nvSpPr>
          <p:cNvPr id="4" name="Section tag"/>
          <p:cNvSpPr txBox="1"/>
          <p:nvPr/>
        </p:nvSpPr>
        <p:spPr>
          <a:xfrm>
            <a:off x="841248" y="310896"/>
            <a:ext cx="3657600" cy="274320"/>
          </a:xfrm>
          <a:prstGeom prst="rect">
            <a:avLst/>
          </a:prstGeom>
          <a:noFill/>
          <a:ln/>
        </p:spPr>
        <p:txBody>
          <a:bodyPr wrap="square" lIns="0" tIns="0" rIns="0" bIns="0" rtlCol="0" anchor="ctr"/>
          <a:lstStyle/>
          <a:p>
            <a:pPr indent="0" marL="0">
              <a:buNone/>
            </a:pPr>
            <a:r>
              <a:rPr lang="en-US" sz="1200" b="1" spc="200" kern="0" dirty="0">
                <a:solidFill>
                  <a:schemeClr val="accent4"/>
                </a:solidFill>
              </a:rPr>
              <a:t>SPREAD</a:t>
            </a:r>
            <a:endParaRPr lang="en-US" sz="1200" dirty="0"/>
          </a:p>
        </p:txBody>
      </p:sp>
      <p:sp>
        <p:nvSpPr>
          <p:cNvPr id="5" name="Spread card 1"/>
          <p:cNvSpPr/>
          <p:nvPr/>
        </p:nvSpPr>
        <p:spPr>
          <a:xfrm>
            <a:off x="548640" y="1600200"/>
            <a:ext cx="3520440" cy="4434840"/>
          </a:xfrm>
          <a:prstGeom prst="roundRect">
            <a:avLst>
              <a:gd name="adj" fmla="val 2078"/>
            </a:avLst>
          </a:prstGeom>
          <a:solidFill>
            <a:schemeClr val="bg2"/>
          </a:solidFill>
          <a:ln/>
        </p:spPr>
      </p:sp>
      <p:sp>
        <p:nvSpPr>
          <p:cNvPr id="6" name="Spread title 1"/>
          <p:cNvSpPr txBox="1"/>
          <p:nvPr/>
        </p:nvSpPr>
        <p:spPr>
          <a:xfrm>
            <a:off x="822960" y="1783080"/>
            <a:ext cx="2971800" cy="457200"/>
          </a:xfrm>
          <a:prstGeom prst="rect">
            <a:avLst/>
          </a:prstGeom>
          <a:noFill/>
          <a:ln/>
        </p:spPr>
        <p:txBody>
          <a:bodyPr wrap="square" lIns="0" tIns="0" rIns="0" bIns="0" rtlCol="0" anchor="ctr"/>
          <a:lstStyle/>
          <a:p>
            <a:pPr indent="0" marL="0">
              <a:buNone/>
            </a:pPr>
            <a:r>
              <a:rPr lang="en-US" sz="2200" b="1" dirty="0">
                <a:solidFill>
                  <a:schemeClr val="tx1"/>
                </a:solidFill>
                <a:latin typeface="Cambria" pitchFamily="34" charset="0"/>
                <a:ea typeface="Cambria" pitchFamily="34" charset="-122"/>
                <a:cs typeface="Cambria" pitchFamily="34" charset="-120"/>
              </a:rPr>
              <a:t>Range</a:t>
            </a:r>
            <a:endParaRPr lang="en-US" sz="2200" dirty="0"/>
          </a:p>
        </p:txBody>
      </p:sp>
      <p:sp>
        <p:nvSpPr>
          <p:cNvPr id="7" name="Spread formula box 1"/>
          <p:cNvSpPr/>
          <p:nvPr/>
        </p:nvSpPr>
        <p:spPr>
          <a:xfrm>
            <a:off x="822960" y="2377440"/>
            <a:ext cx="2971800" cy="640080"/>
          </a:xfrm>
          <a:prstGeom prst="roundRect">
            <a:avLst>
              <a:gd name="adj" fmla="val 8571"/>
            </a:avLst>
          </a:prstGeom>
          <a:solidFill>
            <a:schemeClr val="bg1"/>
          </a:solidFill>
          <a:ln/>
        </p:spPr>
      </p:sp>
      <p:sp>
        <p:nvSpPr>
          <p:cNvPr id="8" name="Spread formula 1"/>
          <p:cNvSpPr txBox="1"/>
          <p:nvPr/>
        </p:nvSpPr>
        <p:spPr>
          <a:xfrm>
            <a:off x="822960" y="2377440"/>
            <a:ext cx="2971800" cy="640080"/>
          </a:xfrm>
          <a:prstGeom prst="rect">
            <a:avLst/>
          </a:prstGeom>
          <a:noFill/>
          <a:ln/>
        </p:spPr>
        <p:txBody>
          <a:bodyPr wrap="square" lIns="0" tIns="0" rIns="0" bIns="0" rtlCol="0" anchor="ctr"/>
          <a:lstStyle/>
          <a:p>
            <a:pPr algn="ctr" indent="0" marL="0">
              <a:buNone/>
            </a:pPr>
            <a:r>
              <a:rPr lang="en-US" sz="1600" b="1" dirty="0">
                <a:solidFill>
                  <a:schemeClr val="accent1"/>
                </a:solidFill>
              </a:rPr>
              <a:t>Range = max − min</a:t>
            </a:r>
            <a:endParaRPr lang="en-US" sz="1600" dirty="0"/>
          </a:p>
        </p:txBody>
      </p:sp>
      <p:sp>
        <p:nvSpPr>
          <p:cNvPr id="9" name="Spread text 1"/>
          <p:cNvSpPr txBox="1"/>
          <p:nvPr/>
        </p:nvSpPr>
        <p:spPr>
          <a:xfrm>
            <a:off x="822960" y="3246120"/>
            <a:ext cx="2971800" cy="2651760"/>
          </a:xfrm>
          <a:prstGeom prst="rect">
            <a:avLst/>
          </a:prstGeom>
          <a:noFill/>
          <a:ln/>
        </p:spPr>
        <p:txBody>
          <a:bodyPr wrap="square" lIns="0" tIns="0" rIns="0" bIns="0" rtlCol="0" anchor="t"/>
          <a:lstStyle/>
          <a:p>
            <a:pPr indent="0" marL="0">
              <a:spcAft>
                <a:spcPts val="1000"/>
              </a:spcAft>
              <a:buNone/>
            </a:pPr>
            <a:r>
              <a:rPr lang="en-US" sz="1600" dirty="0">
                <a:solidFill>
                  <a:schemeClr val="tx1"/>
                </a:solidFill>
              </a:rPr>
              <a:t>Store A: €52 − €48 = €4</a:t>
            </a:r>
            <a:endParaRPr lang="en-US" sz="1600" dirty="0"/>
          </a:p>
          <a:p>
            <a:pPr indent="0" marL="0">
              <a:spcAft>
                <a:spcPts val="1000"/>
              </a:spcAft>
              <a:buNone/>
            </a:pPr>
            <a:r>
              <a:rPr lang="en-US" sz="1600" dirty="0">
                <a:solidFill>
                  <a:schemeClr val="tx1"/>
                </a:solidFill>
              </a:rPr>
              <a:t>Store B: €90 − €10 = €80</a:t>
            </a:r>
            <a:endParaRPr lang="en-US" sz="1600" dirty="0"/>
          </a:p>
          <a:p>
            <a:pPr indent="0" marL="0">
              <a:spcAft>
                <a:spcPts val="1000"/>
              </a:spcAft>
              <a:buNone/>
            </a:pPr>
            <a:r>
              <a:rPr lang="en-US" sz="1600" dirty="0">
                <a:solidFill>
                  <a:srgbClr val="6B6B70"/>
                </a:solidFill>
              </a:rPr>
              <a:t>Limitation: it depends only on the minimum and maximum, so one extreme value can change it dramatically.</a:t>
            </a:r>
            <a:endParaRPr lang="en-US" sz="1600" dirty="0"/>
          </a:p>
        </p:txBody>
      </p:sp>
      <p:sp>
        <p:nvSpPr>
          <p:cNvPr id="10" name="Spread card 2"/>
          <p:cNvSpPr/>
          <p:nvPr/>
        </p:nvSpPr>
        <p:spPr>
          <a:xfrm>
            <a:off x="4343400" y="1600200"/>
            <a:ext cx="3520440" cy="4434840"/>
          </a:xfrm>
          <a:prstGeom prst="roundRect">
            <a:avLst>
              <a:gd name="adj" fmla="val 2078"/>
            </a:avLst>
          </a:prstGeom>
          <a:solidFill>
            <a:schemeClr val="bg2"/>
          </a:solidFill>
          <a:ln/>
        </p:spPr>
      </p:sp>
      <p:sp>
        <p:nvSpPr>
          <p:cNvPr id="11" name="Spread title 2"/>
          <p:cNvSpPr txBox="1"/>
          <p:nvPr/>
        </p:nvSpPr>
        <p:spPr>
          <a:xfrm>
            <a:off x="4617720" y="1783080"/>
            <a:ext cx="2971800" cy="457200"/>
          </a:xfrm>
          <a:prstGeom prst="rect">
            <a:avLst/>
          </a:prstGeom>
          <a:noFill/>
          <a:ln/>
        </p:spPr>
        <p:txBody>
          <a:bodyPr wrap="square" lIns="0" tIns="0" rIns="0" bIns="0" rtlCol="0" anchor="ctr"/>
          <a:lstStyle/>
          <a:p>
            <a:pPr indent="0" marL="0">
              <a:buNone/>
            </a:pPr>
            <a:r>
              <a:rPr lang="en-US" sz="2200" b="1" dirty="0">
                <a:solidFill>
                  <a:schemeClr val="tx1"/>
                </a:solidFill>
                <a:latin typeface="Cambria" pitchFamily="34" charset="0"/>
                <a:ea typeface="Cambria" pitchFamily="34" charset="-122"/>
                <a:cs typeface="Cambria" pitchFamily="34" charset="-120"/>
              </a:rPr>
              <a:t>Variance</a:t>
            </a:r>
            <a:endParaRPr lang="en-US" sz="2200" dirty="0"/>
          </a:p>
        </p:txBody>
      </p:sp>
      <p:sp>
        <p:nvSpPr>
          <p:cNvPr id="12" name="Spread formula box 2"/>
          <p:cNvSpPr/>
          <p:nvPr/>
        </p:nvSpPr>
        <p:spPr>
          <a:xfrm>
            <a:off x="4617720" y="2377440"/>
            <a:ext cx="2971800" cy="640080"/>
          </a:xfrm>
          <a:prstGeom prst="roundRect">
            <a:avLst>
              <a:gd name="adj" fmla="val 8571"/>
            </a:avLst>
          </a:prstGeom>
          <a:solidFill>
            <a:schemeClr val="bg1"/>
          </a:solidFill>
          <a:ln/>
        </p:spPr>
      </p:sp>
      <p:sp>
        <p:nvSpPr>
          <p:cNvPr id="13" name="Spread formula 2"/>
          <p:cNvSpPr txBox="1"/>
          <p:nvPr/>
        </p:nvSpPr>
        <p:spPr>
          <a:xfrm>
            <a:off x="4617720" y="2377440"/>
            <a:ext cx="2971800" cy="640080"/>
          </a:xfrm>
          <a:prstGeom prst="rect">
            <a:avLst/>
          </a:prstGeom>
          <a:noFill/>
          <a:ln/>
        </p:spPr>
        <p:txBody>
          <a:bodyPr wrap="square" lIns="0" tIns="0" rIns="0" bIns="0" rtlCol="0" anchor="ctr"/>
          <a:lstStyle/>
          <a:p>
            <a:pPr algn="ctr" indent="0" marL="0">
              <a:buNone/>
            </a:pPr>
            <a:r>
              <a:rPr lang="en-US" sz="1600" b="1" dirty="0">
                <a:solidFill>
                  <a:schemeClr val="accent1"/>
                </a:solidFill>
              </a:rPr>
              <a:t>s² = Σ(xᵢ − x̄)² / (n − 1)</a:t>
            </a:r>
            <a:endParaRPr lang="en-US" sz="1600" dirty="0"/>
          </a:p>
        </p:txBody>
      </p:sp>
      <p:sp>
        <p:nvSpPr>
          <p:cNvPr id="14" name="Spread text 2"/>
          <p:cNvSpPr txBox="1"/>
          <p:nvPr/>
        </p:nvSpPr>
        <p:spPr>
          <a:xfrm>
            <a:off x="4617720" y="3246120"/>
            <a:ext cx="2971800" cy="2651760"/>
          </a:xfrm>
          <a:prstGeom prst="rect">
            <a:avLst/>
          </a:prstGeom>
          <a:noFill/>
          <a:ln/>
        </p:spPr>
        <p:txBody>
          <a:bodyPr wrap="square" lIns="0" tIns="0" rIns="0" bIns="0" rtlCol="0" anchor="t"/>
          <a:lstStyle/>
          <a:p>
            <a:pPr indent="0" marL="0">
              <a:spcAft>
                <a:spcPts val="1000"/>
              </a:spcAft>
              <a:buNone/>
            </a:pPr>
            <a:r>
              <a:rPr lang="en-US" sz="1600" dirty="0">
                <a:solidFill>
                  <a:schemeClr val="tx1"/>
                </a:solidFill>
              </a:rPr>
              <a:t>The average squared distance from the mean. Squaring prevents positive and negative deviations from cancelling each other out.</a:t>
            </a:r>
            <a:endParaRPr lang="en-US" sz="1600" dirty="0"/>
          </a:p>
        </p:txBody>
      </p:sp>
      <p:sp>
        <p:nvSpPr>
          <p:cNvPr id="15" name="Spread card 3"/>
          <p:cNvSpPr/>
          <p:nvPr/>
        </p:nvSpPr>
        <p:spPr>
          <a:xfrm>
            <a:off x="8138160" y="1600200"/>
            <a:ext cx="3520440" cy="4434840"/>
          </a:xfrm>
          <a:prstGeom prst="roundRect">
            <a:avLst>
              <a:gd name="adj" fmla="val 2078"/>
            </a:avLst>
          </a:prstGeom>
          <a:solidFill>
            <a:schemeClr val="bg2"/>
          </a:solidFill>
          <a:ln/>
        </p:spPr>
      </p:sp>
      <p:sp>
        <p:nvSpPr>
          <p:cNvPr id="16" name="Spread title 3"/>
          <p:cNvSpPr txBox="1"/>
          <p:nvPr/>
        </p:nvSpPr>
        <p:spPr>
          <a:xfrm>
            <a:off x="8412480" y="1783080"/>
            <a:ext cx="2971800" cy="457200"/>
          </a:xfrm>
          <a:prstGeom prst="rect">
            <a:avLst/>
          </a:prstGeom>
          <a:noFill/>
          <a:ln/>
        </p:spPr>
        <p:txBody>
          <a:bodyPr wrap="square" lIns="0" tIns="0" rIns="0" bIns="0" rtlCol="0" anchor="ctr"/>
          <a:lstStyle/>
          <a:p>
            <a:pPr indent="0" marL="0">
              <a:buNone/>
            </a:pPr>
            <a:r>
              <a:rPr lang="en-US" sz="2200" b="1" dirty="0">
                <a:solidFill>
                  <a:schemeClr val="tx1"/>
                </a:solidFill>
                <a:latin typeface="Cambria" pitchFamily="34" charset="0"/>
                <a:ea typeface="Cambria" pitchFamily="34" charset="-122"/>
                <a:cs typeface="Cambria" pitchFamily="34" charset="-120"/>
              </a:rPr>
              <a:t>Standard deviation</a:t>
            </a:r>
            <a:endParaRPr lang="en-US" sz="2200" dirty="0"/>
          </a:p>
        </p:txBody>
      </p:sp>
      <p:sp>
        <p:nvSpPr>
          <p:cNvPr id="17" name="Spread formula box 3"/>
          <p:cNvSpPr/>
          <p:nvPr/>
        </p:nvSpPr>
        <p:spPr>
          <a:xfrm>
            <a:off x="8412480" y="2377440"/>
            <a:ext cx="2971800" cy="640080"/>
          </a:xfrm>
          <a:prstGeom prst="roundRect">
            <a:avLst>
              <a:gd name="adj" fmla="val 8571"/>
            </a:avLst>
          </a:prstGeom>
          <a:solidFill>
            <a:schemeClr val="bg1"/>
          </a:solidFill>
          <a:ln/>
        </p:spPr>
      </p:sp>
      <p:sp>
        <p:nvSpPr>
          <p:cNvPr id="18" name="Spread formula 3"/>
          <p:cNvSpPr txBox="1"/>
          <p:nvPr/>
        </p:nvSpPr>
        <p:spPr>
          <a:xfrm>
            <a:off x="8412480" y="2377440"/>
            <a:ext cx="2971800" cy="640080"/>
          </a:xfrm>
          <a:prstGeom prst="rect">
            <a:avLst/>
          </a:prstGeom>
          <a:noFill/>
          <a:ln/>
        </p:spPr>
        <p:txBody>
          <a:bodyPr wrap="square" lIns="0" tIns="0" rIns="0" bIns="0" rtlCol="0" anchor="ctr"/>
          <a:lstStyle/>
          <a:p>
            <a:pPr algn="ctr" indent="0" marL="0">
              <a:buNone/>
            </a:pPr>
            <a:r>
              <a:rPr lang="en-US" sz="1600" b="1" dirty="0">
                <a:solidFill>
                  <a:schemeClr val="accent1"/>
                </a:solidFill>
              </a:rPr>
              <a:t>s = √variance</a:t>
            </a:r>
            <a:endParaRPr lang="en-US" sz="1600" dirty="0"/>
          </a:p>
        </p:txBody>
      </p:sp>
      <p:sp>
        <p:nvSpPr>
          <p:cNvPr id="19" name="Spread text 3"/>
          <p:cNvSpPr txBox="1"/>
          <p:nvPr/>
        </p:nvSpPr>
        <p:spPr>
          <a:xfrm>
            <a:off x="8412480" y="3246120"/>
            <a:ext cx="2971800" cy="2651760"/>
          </a:xfrm>
          <a:prstGeom prst="rect">
            <a:avLst/>
          </a:prstGeom>
          <a:noFill/>
          <a:ln/>
        </p:spPr>
        <p:txBody>
          <a:bodyPr wrap="square" lIns="0" tIns="0" rIns="0" bIns="0" rtlCol="0" anchor="t"/>
          <a:lstStyle/>
          <a:p>
            <a:pPr indent="0" marL="0">
              <a:spcAft>
                <a:spcPts val="1000"/>
              </a:spcAft>
              <a:buNone/>
            </a:pPr>
            <a:r>
              <a:rPr lang="en-US" sz="1600" dirty="0">
                <a:solidFill>
                  <a:schemeClr val="tx1"/>
                </a:solidFill>
              </a:rPr>
              <a:t>The square root of variance, back in the original unit.</a:t>
            </a:r>
            <a:endParaRPr lang="en-US" sz="1600" dirty="0"/>
          </a:p>
          <a:p>
            <a:pPr indent="0" marL="0">
              <a:spcAft>
                <a:spcPts val="1000"/>
              </a:spcAft>
              <a:buNone/>
            </a:pPr>
            <a:r>
              <a:rPr lang="en-US" sz="1600" dirty="0">
                <a:solidFill>
                  <a:schemeClr val="tx1"/>
                </a:solidFill>
              </a:rPr>
              <a:t>Dataset 2, 3, 10: mean = 5, squared deviations = 9, 4, 25, variance = 19, SD ≈ 4.36</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Same mean, wider curve, greater spread</a:t>
            </a:r>
            <a:endParaRPr lang="en-US" sz="3000" dirty="0"/>
          </a:p>
        </p:txBody>
      </p:sp>
      <p:sp>
        <p:nvSpPr>
          <p:cNvPr id="3" name="Marker square"/>
          <p:cNvSpPr/>
          <p:nvPr/>
        </p:nvSpPr>
        <p:spPr>
          <a:xfrm>
            <a:off x="548640" y="347472"/>
            <a:ext cx="201168" cy="201168"/>
          </a:xfrm>
          <a:prstGeom prst="rect">
            <a:avLst/>
          </a:prstGeom>
          <a:solidFill>
            <a:schemeClr val="accent1"/>
          </a:solidFill>
          <a:ln/>
        </p:spPr>
      </p:sp>
      <p:sp>
        <p:nvSpPr>
          <p:cNvPr id="4" name="Section tag"/>
          <p:cNvSpPr txBox="1"/>
          <p:nvPr/>
        </p:nvSpPr>
        <p:spPr>
          <a:xfrm>
            <a:off x="841248" y="310896"/>
            <a:ext cx="3657600" cy="274320"/>
          </a:xfrm>
          <a:prstGeom prst="rect">
            <a:avLst/>
          </a:prstGeom>
          <a:noFill/>
          <a:ln/>
        </p:spPr>
        <p:txBody>
          <a:bodyPr wrap="square" lIns="0" tIns="0" rIns="0" bIns="0" rtlCol="0" anchor="ctr"/>
          <a:lstStyle/>
          <a:p>
            <a:pPr indent="0" marL="0">
              <a:buNone/>
            </a:pPr>
            <a:r>
              <a:rPr lang="en-US" sz="1200" b="1" spc="200" kern="0" dirty="0">
                <a:solidFill>
                  <a:schemeClr val="accent4"/>
                </a:solidFill>
              </a:rPr>
              <a:t>SPREAD</a:t>
            </a:r>
            <a:endParaRPr lang="en-US" sz="1200" dirty="0"/>
          </a:p>
        </p:txBody>
      </p:sp>
      <p:pic>
        <p:nvPicPr>
          <p:cNvPr id="5" name="Chart chart-4-std-dev" descr="Three bell curves with the same mean and small, medium and large standard deviation">    </p:cNvPr>
          <p:cNvPicPr>
            <a:picLocks noChangeAspect="1"/>
          </p:cNvPicPr>
          <p:nvPr/>
        </p:nvPicPr>
        <p:blipFill>
          <a:blip r:embed="rId1"/>
          <a:stretch>
            <a:fillRect/>
          </a:stretch>
        </p:blipFill>
        <p:spPr>
          <a:xfrm>
            <a:off x="548640" y="1819513"/>
            <a:ext cx="7589520" cy="3676174"/>
          </a:xfrm>
          <a:prstGeom prst="rect">
            <a:avLst/>
          </a:prstGeom>
        </p:spPr>
      </p:pic>
      <p:sp>
        <p:nvSpPr>
          <p:cNvPr id="6" name="Body text"/>
          <p:cNvSpPr txBox="1"/>
          <p:nvPr/>
        </p:nvSpPr>
        <p:spPr>
          <a:xfrm>
            <a:off x="8503920" y="1645920"/>
            <a:ext cx="3108960" cy="1737360"/>
          </a:xfrm>
          <a:prstGeom prst="rect">
            <a:avLst/>
          </a:prstGeom>
          <a:noFill/>
          <a:ln/>
        </p:spPr>
        <p:txBody>
          <a:bodyPr wrap="square" lIns="0" tIns="0" rIns="0" bIns="0" rtlCol="0" anchor="t"/>
          <a:lstStyle/>
          <a:p>
            <a:pPr indent="0" marL="0">
              <a:spcAft>
                <a:spcPts val="600"/>
              </a:spcAft>
              <a:buNone/>
            </a:pPr>
            <a:r>
              <a:rPr lang="en-US" sz="1500" dirty="0">
                <a:solidFill>
                  <a:schemeClr val="tx1"/>
                </a:solidFill>
              </a:rPr>
              <a:t>Standard deviation returns spread to the original unit of measurement. The wider the curve, the greater the spread.</a:t>
            </a:r>
            <a:endParaRPr lang="en-US" sz="1500" dirty="0"/>
          </a:p>
        </p:txBody>
      </p:sp>
      <p:sp>
        <p:nvSpPr>
          <p:cNvPr id="7" name="Note box"/>
          <p:cNvSpPr/>
          <p:nvPr/>
        </p:nvSpPr>
        <p:spPr>
          <a:xfrm>
            <a:off x="8503920" y="3566160"/>
            <a:ext cx="3108960" cy="2286000"/>
          </a:xfrm>
          <a:prstGeom prst="roundRect">
            <a:avLst>
              <a:gd name="adj" fmla="val 3200"/>
            </a:avLst>
          </a:prstGeom>
          <a:solidFill>
            <a:schemeClr val="bg2"/>
          </a:solidFill>
          <a:ln/>
        </p:spPr>
      </p:sp>
      <p:sp>
        <p:nvSpPr>
          <p:cNvPr id="8" name="Note text"/>
          <p:cNvSpPr txBox="1"/>
          <p:nvPr/>
        </p:nvSpPr>
        <p:spPr>
          <a:xfrm>
            <a:off x="8732520" y="3675888"/>
            <a:ext cx="2651760" cy="2066544"/>
          </a:xfrm>
          <a:prstGeom prst="rect">
            <a:avLst/>
          </a:prstGeom>
          <a:noFill/>
          <a:ln/>
        </p:spPr>
        <p:txBody>
          <a:bodyPr wrap="square" lIns="0" tIns="0" rIns="0" bIns="0" rtlCol="0" anchor="t"/>
          <a:lstStyle/>
          <a:p>
            <a:pPr indent="0" marL="0">
              <a:spcAft>
                <a:spcPts val="400"/>
              </a:spcAft>
              <a:buNone/>
            </a:pPr>
            <a:r>
              <a:rPr lang="en-US" sz="1100" b="1" spc="200" kern="0" dirty="0">
                <a:solidFill>
                  <a:schemeClr val="accent1"/>
                </a:solidFill>
              </a:rPr>
              <a:t>BUSINESS EXAMPLE: RENTAL PRICES</a:t>
            </a:r>
            <a:endParaRPr lang="en-US" sz="1100" dirty="0"/>
          </a:p>
          <a:p>
            <a:pPr indent="0" marL="0">
              <a:spcAft>
                <a:spcPts val="400"/>
              </a:spcAft>
              <a:buNone/>
            </a:pPr>
            <a:r>
              <a:rPr lang="en-US" sz="1400" dirty="0">
                <a:solidFill>
                  <a:schemeClr val="tx1"/>
                </a:solidFill>
              </a:rPr>
              <a:t>Two neighborhoods may have similar average rents but very different variability. A larger standard deviation means a wider spread of rents, which matters for price predictability.</a:t>
            </a:r>
            <a:endParaRPr lang="en-US" sz="11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Percentiles — relative position</a:t>
            </a:r>
            <a:endParaRPr lang="en-US" sz="3000" dirty="0"/>
          </a:p>
        </p:txBody>
      </p:sp>
      <p:sp>
        <p:nvSpPr>
          <p:cNvPr id="3" name="Marker triangle"/>
          <p:cNvSpPr/>
          <p:nvPr/>
        </p:nvSpPr>
        <p:spPr>
          <a:xfrm>
            <a:off x="548640" y="347472"/>
            <a:ext cx="201168" cy="201168"/>
          </a:xfrm>
          <a:prstGeom prst="triangle">
            <a:avLst/>
          </a:prstGeom>
          <a:solidFill>
            <a:schemeClr val="accent3"/>
          </a:solidFill>
          <a:ln/>
        </p:spPr>
      </p:sp>
      <p:sp>
        <p:nvSpPr>
          <p:cNvPr id="4" name="Section tag"/>
          <p:cNvSpPr txBox="1"/>
          <p:nvPr/>
        </p:nvSpPr>
        <p:spPr>
          <a:xfrm>
            <a:off x="841248" y="310896"/>
            <a:ext cx="3657600" cy="274320"/>
          </a:xfrm>
          <a:prstGeom prst="rect">
            <a:avLst/>
          </a:prstGeom>
          <a:noFill/>
          <a:ln/>
        </p:spPr>
        <p:txBody>
          <a:bodyPr wrap="square" lIns="0" tIns="0" rIns="0" bIns="0" rtlCol="0" anchor="ctr"/>
          <a:lstStyle/>
          <a:p>
            <a:pPr indent="0" marL="0">
              <a:buNone/>
            </a:pPr>
            <a:r>
              <a:rPr lang="en-US" sz="1200" b="1" spc="200" kern="0" dirty="0">
                <a:solidFill>
                  <a:schemeClr val="accent4"/>
                </a:solidFill>
              </a:rPr>
              <a:t>POSITION</a:t>
            </a:r>
            <a:endParaRPr lang="en-US" sz="1200" dirty="0"/>
          </a:p>
        </p:txBody>
      </p:sp>
      <p:sp>
        <p:nvSpPr>
          <p:cNvPr id="5" name="Body text"/>
          <p:cNvSpPr txBox="1"/>
          <p:nvPr/>
        </p:nvSpPr>
        <p:spPr>
          <a:xfrm>
            <a:off x="548640" y="1554480"/>
            <a:ext cx="11064240" cy="82296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Percentiles divide ordered data into 100 parts. A value at the 75th percentile is higher than approximately 75% of observations in the reference dataset.</a:t>
            </a:r>
            <a:endParaRPr lang="en-US" sz="1600" dirty="0"/>
          </a:p>
        </p:txBody>
      </p:sp>
      <p:pic>
        <p:nvPicPr>
          <p:cNvPr id="6" name="Chart chart-5-percentile" descr="Percentile ladder from 0 to 100 with one observation at the 75th percentile">    </p:cNvPr>
          <p:cNvPicPr>
            <a:picLocks noChangeAspect="1"/>
          </p:cNvPicPr>
          <p:nvPr/>
        </p:nvPicPr>
        <p:blipFill>
          <a:blip r:embed="rId1"/>
          <a:stretch>
            <a:fillRect/>
          </a:stretch>
        </p:blipFill>
        <p:spPr>
          <a:xfrm>
            <a:off x="548640" y="2624938"/>
            <a:ext cx="7863840" cy="3345483"/>
          </a:xfrm>
          <a:prstGeom prst="rect">
            <a:avLst/>
          </a:prstGeom>
        </p:spPr>
      </p:pic>
      <p:sp>
        <p:nvSpPr>
          <p:cNvPr id="7" name="Note box"/>
          <p:cNvSpPr/>
          <p:nvPr/>
        </p:nvSpPr>
        <p:spPr>
          <a:xfrm>
            <a:off x="8778240" y="3017520"/>
            <a:ext cx="2834640" cy="1920240"/>
          </a:xfrm>
          <a:prstGeom prst="roundRect">
            <a:avLst>
              <a:gd name="adj" fmla="val 3810"/>
            </a:avLst>
          </a:prstGeom>
          <a:solidFill>
            <a:schemeClr val="bg2"/>
          </a:solidFill>
          <a:ln/>
        </p:spPr>
      </p:sp>
      <p:sp>
        <p:nvSpPr>
          <p:cNvPr id="8" name="Note text"/>
          <p:cNvSpPr txBox="1"/>
          <p:nvPr/>
        </p:nvSpPr>
        <p:spPr>
          <a:xfrm>
            <a:off x="9006840" y="3127248"/>
            <a:ext cx="2377440" cy="1700784"/>
          </a:xfrm>
          <a:prstGeom prst="rect">
            <a:avLst/>
          </a:prstGeom>
          <a:noFill/>
          <a:ln/>
        </p:spPr>
        <p:txBody>
          <a:bodyPr wrap="square" lIns="0" tIns="0" rIns="0" bIns="0" rtlCol="0" anchor="t"/>
          <a:lstStyle/>
          <a:p>
            <a:pPr indent="0" marL="0">
              <a:spcAft>
                <a:spcPts val="400"/>
              </a:spcAft>
              <a:buNone/>
            </a:pPr>
            <a:r>
              <a:rPr lang="en-US" sz="1100" b="1" spc="200" kern="0" dirty="0">
                <a:solidFill>
                  <a:schemeClr val="accent6"/>
                </a:solidFill>
              </a:rPr>
              <a:t>IMPORTANT DISTINCTION</a:t>
            </a:r>
            <a:endParaRPr lang="en-US" sz="1100" dirty="0"/>
          </a:p>
          <a:p>
            <a:pPr indent="0" marL="0">
              <a:spcAft>
                <a:spcPts val="400"/>
              </a:spcAft>
              <a:buNone/>
            </a:pPr>
            <a:r>
              <a:rPr lang="en-US" sz="1400" dirty="0">
                <a:solidFill>
                  <a:schemeClr val="tx1"/>
                </a:solidFill>
              </a:rPr>
              <a:t>The 75th percentile does not mean 75% correct. It describes relative position, not the percentage of points achieved.</a:t>
            </a:r>
            <a:endParaRPr lang="en-US" sz="11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Quartiles and the IQR</a:t>
            </a:r>
            <a:endParaRPr lang="en-US" sz="3000" dirty="0"/>
          </a:p>
        </p:txBody>
      </p:sp>
      <p:sp>
        <p:nvSpPr>
          <p:cNvPr id="3" name="Marker triangle"/>
          <p:cNvSpPr/>
          <p:nvPr/>
        </p:nvSpPr>
        <p:spPr>
          <a:xfrm>
            <a:off x="548640" y="347472"/>
            <a:ext cx="201168" cy="201168"/>
          </a:xfrm>
          <a:prstGeom prst="triangle">
            <a:avLst/>
          </a:prstGeom>
          <a:solidFill>
            <a:schemeClr val="accent3"/>
          </a:solidFill>
          <a:ln/>
        </p:spPr>
      </p:sp>
      <p:sp>
        <p:nvSpPr>
          <p:cNvPr id="4" name="Section tag"/>
          <p:cNvSpPr txBox="1"/>
          <p:nvPr/>
        </p:nvSpPr>
        <p:spPr>
          <a:xfrm>
            <a:off x="841248" y="310896"/>
            <a:ext cx="3657600" cy="274320"/>
          </a:xfrm>
          <a:prstGeom prst="rect">
            <a:avLst/>
          </a:prstGeom>
          <a:noFill/>
          <a:ln/>
        </p:spPr>
        <p:txBody>
          <a:bodyPr wrap="square" lIns="0" tIns="0" rIns="0" bIns="0" rtlCol="0" anchor="ctr"/>
          <a:lstStyle/>
          <a:p>
            <a:pPr indent="0" marL="0">
              <a:buNone/>
            </a:pPr>
            <a:r>
              <a:rPr lang="en-US" sz="1200" b="1" spc="200" kern="0" dirty="0">
                <a:solidFill>
                  <a:schemeClr val="accent4"/>
                </a:solidFill>
              </a:rPr>
              <a:t>POSITION</a:t>
            </a:r>
            <a:endParaRPr lang="en-US" sz="1200" dirty="0"/>
          </a:p>
        </p:txBody>
      </p:sp>
      <p:sp>
        <p:nvSpPr>
          <p:cNvPr id="5" name="Body text"/>
          <p:cNvSpPr txBox="1"/>
          <p:nvPr/>
        </p:nvSpPr>
        <p:spPr>
          <a:xfrm>
            <a:off x="548640" y="1554480"/>
            <a:ext cx="11064240" cy="64008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Quartiles divide the ordered dataset into four parts: Q1 = 25th percentile | Q2 = median | Q3 = 75th percentile.</a:t>
            </a:r>
            <a:endParaRPr lang="en-US" sz="1600" dirty="0"/>
          </a:p>
        </p:txBody>
      </p:sp>
      <p:pic>
        <p:nvPicPr>
          <p:cNvPr id="6" name="Chart chart-6-quartiles" descr="Quartiles Q1 49, Q2 54 and Q3 58.5 marked on the customer spending data">    </p:cNvPr>
          <p:cNvPicPr>
            <a:picLocks noChangeAspect="1"/>
          </p:cNvPicPr>
          <p:nvPr/>
        </p:nvPicPr>
        <p:blipFill>
          <a:blip r:embed="rId1"/>
          <a:stretch>
            <a:fillRect/>
          </a:stretch>
        </p:blipFill>
        <p:spPr>
          <a:xfrm>
            <a:off x="548640" y="2561359"/>
            <a:ext cx="6949440" cy="3198322"/>
          </a:xfrm>
          <a:prstGeom prst="rect">
            <a:avLst/>
          </a:prstGeom>
        </p:spPr>
      </p:pic>
      <p:sp>
        <p:nvSpPr>
          <p:cNvPr id="7" name="Formula box"/>
          <p:cNvSpPr/>
          <p:nvPr/>
        </p:nvSpPr>
        <p:spPr>
          <a:xfrm>
            <a:off x="7863840" y="2377440"/>
            <a:ext cx="3749040" cy="640080"/>
          </a:xfrm>
          <a:prstGeom prst="roundRect">
            <a:avLst>
              <a:gd name="adj" fmla="val 11429"/>
            </a:avLst>
          </a:prstGeom>
          <a:solidFill>
            <a:schemeClr val="bg2"/>
          </a:solidFill>
          <a:ln/>
        </p:spPr>
      </p:sp>
      <p:sp>
        <p:nvSpPr>
          <p:cNvPr id="8" name="Formula"/>
          <p:cNvSpPr txBox="1"/>
          <p:nvPr/>
        </p:nvSpPr>
        <p:spPr>
          <a:xfrm>
            <a:off x="7863840" y="2377440"/>
            <a:ext cx="3749040" cy="640080"/>
          </a:xfrm>
          <a:prstGeom prst="rect">
            <a:avLst/>
          </a:prstGeom>
          <a:noFill/>
          <a:ln/>
        </p:spPr>
        <p:txBody>
          <a:bodyPr wrap="square" lIns="0" tIns="0" rIns="0" bIns="0" rtlCol="0" anchor="ctr"/>
          <a:lstStyle/>
          <a:p>
            <a:pPr algn="ctr" indent="0" marL="0">
              <a:buNone/>
            </a:pPr>
            <a:r>
              <a:rPr lang="en-US" sz="2200" b="1" dirty="0">
                <a:solidFill>
                  <a:schemeClr val="tx1"/>
                </a:solidFill>
              </a:rPr>
              <a:t>IQR = Q3 − Q1</a:t>
            </a:r>
            <a:endParaRPr lang="en-US" sz="2200" dirty="0"/>
          </a:p>
        </p:txBody>
      </p:sp>
      <p:sp>
        <p:nvSpPr>
          <p:cNvPr id="9" name="Body text"/>
          <p:cNvSpPr txBox="1"/>
          <p:nvPr/>
        </p:nvSpPr>
        <p:spPr>
          <a:xfrm>
            <a:off x="7863840" y="3200400"/>
            <a:ext cx="3749040" cy="1188720"/>
          </a:xfrm>
          <a:prstGeom prst="rect">
            <a:avLst/>
          </a:prstGeom>
          <a:noFill/>
          <a:ln/>
        </p:spPr>
        <p:txBody>
          <a:bodyPr wrap="square" lIns="0" tIns="0" rIns="0" bIns="0" rtlCol="0" anchor="t"/>
          <a:lstStyle/>
          <a:p>
            <a:pPr indent="0" marL="0">
              <a:spcAft>
                <a:spcPts val="600"/>
              </a:spcAft>
              <a:buNone/>
            </a:pPr>
            <a:r>
              <a:rPr lang="en-US" sz="1400" dirty="0">
                <a:solidFill>
                  <a:schemeClr val="tx1"/>
                </a:solidFill>
              </a:rPr>
              <a:t>If Q1 = €35 and Q3 = €78, then IQR = €43. The middle 50% of observations occupy a €43-wide interval.</a:t>
            </a:r>
            <a:endParaRPr lang="en-US" sz="1400" dirty="0"/>
          </a:p>
        </p:txBody>
      </p:sp>
      <p:sp>
        <p:nvSpPr>
          <p:cNvPr id="10" name="Note box"/>
          <p:cNvSpPr/>
          <p:nvPr/>
        </p:nvSpPr>
        <p:spPr>
          <a:xfrm>
            <a:off x="7863840" y="4434840"/>
            <a:ext cx="3749040" cy="1600200"/>
          </a:xfrm>
          <a:prstGeom prst="roundRect">
            <a:avLst>
              <a:gd name="adj" fmla="val 4571"/>
            </a:avLst>
          </a:prstGeom>
          <a:solidFill>
            <a:schemeClr val="bg2"/>
          </a:solidFill>
          <a:ln/>
        </p:spPr>
      </p:sp>
      <p:sp>
        <p:nvSpPr>
          <p:cNvPr id="11" name="Note text"/>
          <p:cNvSpPr txBox="1"/>
          <p:nvPr/>
        </p:nvSpPr>
        <p:spPr>
          <a:xfrm>
            <a:off x="8092440" y="4544568"/>
            <a:ext cx="3291840" cy="1380744"/>
          </a:xfrm>
          <a:prstGeom prst="rect">
            <a:avLst/>
          </a:prstGeom>
          <a:noFill/>
          <a:ln/>
        </p:spPr>
        <p:txBody>
          <a:bodyPr wrap="square" lIns="0" tIns="0" rIns="0" bIns="0" rtlCol="0" anchor="t"/>
          <a:lstStyle/>
          <a:p>
            <a:pPr indent="0" marL="0">
              <a:spcAft>
                <a:spcPts val="400"/>
              </a:spcAft>
              <a:buNone/>
            </a:pPr>
            <a:r>
              <a:rPr lang="en-US" sz="1100" b="1" spc="200" kern="0" dirty="0">
                <a:solidFill>
                  <a:schemeClr val="accent1"/>
                </a:solidFill>
              </a:rPr>
              <a:t>WHY IT MATTERS</a:t>
            </a:r>
            <a:endParaRPr lang="en-US" sz="1100" dirty="0"/>
          </a:p>
          <a:p>
            <a:pPr indent="0" marL="0">
              <a:spcAft>
                <a:spcPts val="400"/>
              </a:spcAft>
              <a:buNone/>
            </a:pPr>
            <a:r>
              <a:rPr lang="en-US" sz="1400" dirty="0">
                <a:solidFill>
                  <a:schemeClr val="tx1"/>
                </a:solidFill>
              </a:rPr>
              <a:t>The IQR is less sensitive to extreme values than the full range, making it useful for skewed data and outlier analysis.</a:t>
            </a:r>
            <a:endParaRPr lang="en-US" sz="11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Five-number summary and box plot</a:t>
            </a:r>
            <a:endParaRPr lang="en-US" sz="3000" dirty="0"/>
          </a:p>
        </p:txBody>
      </p:sp>
      <p:sp>
        <p:nvSpPr>
          <p:cNvPr id="3" name="Marker triangle"/>
          <p:cNvSpPr/>
          <p:nvPr/>
        </p:nvSpPr>
        <p:spPr>
          <a:xfrm>
            <a:off x="548640" y="347472"/>
            <a:ext cx="201168" cy="201168"/>
          </a:xfrm>
          <a:prstGeom prst="triangle">
            <a:avLst/>
          </a:prstGeom>
          <a:solidFill>
            <a:schemeClr val="accent3"/>
          </a:solidFill>
          <a:ln/>
        </p:spPr>
      </p:sp>
      <p:sp>
        <p:nvSpPr>
          <p:cNvPr id="4" name="Section tag"/>
          <p:cNvSpPr txBox="1"/>
          <p:nvPr/>
        </p:nvSpPr>
        <p:spPr>
          <a:xfrm>
            <a:off x="841248" y="310896"/>
            <a:ext cx="3657600" cy="274320"/>
          </a:xfrm>
          <a:prstGeom prst="rect">
            <a:avLst/>
          </a:prstGeom>
          <a:noFill/>
          <a:ln/>
        </p:spPr>
        <p:txBody>
          <a:bodyPr wrap="square" lIns="0" tIns="0" rIns="0" bIns="0" rtlCol="0" anchor="ctr"/>
          <a:lstStyle/>
          <a:p>
            <a:pPr indent="0" marL="0">
              <a:buNone/>
            </a:pPr>
            <a:r>
              <a:rPr lang="en-US" sz="1200" b="1" spc="200" kern="0" dirty="0">
                <a:solidFill>
                  <a:schemeClr val="accent4"/>
                </a:solidFill>
              </a:rPr>
              <a:t>POSITION</a:t>
            </a:r>
            <a:endParaRPr lang="en-US" sz="1200" dirty="0"/>
          </a:p>
        </p:txBody>
      </p:sp>
      <p:sp>
        <p:nvSpPr>
          <p:cNvPr id="5" name="Formula box"/>
          <p:cNvSpPr/>
          <p:nvPr/>
        </p:nvSpPr>
        <p:spPr>
          <a:xfrm>
            <a:off x="548640" y="1554480"/>
            <a:ext cx="11064240" cy="685800"/>
          </a:xfrm>
          <a:prstGeom prst="roundRect">
            <a:avLst>
              <a:gd name="adj" fmla="val 10667"/>
            </a:avLst>
          </a:prstGeom>
          <a:solidFill>
            <a:schemeClr val="bg2"/>
          </a:solidFill>
          <a:ln/>
        </p:spPr>
      </p:sp>
      <p:sp>
        <p:nvSpPr>
          <p:cNvPr id="6" name="Formula"/>
          <p:cNvSpPr txBox="1"/>
          <p:nvPr/>
        </p:nvSpPr>
        <p:spPr>
          <a:xfrm>
            <a:off x="548640" y="1554480"/>
            <a:ext cx="11064240" cy="685800"/>
          </a:xfrm>
          <a:prstGeom prst="rect">
            <a:avLst/>
          </a:prstGeom>
          <a:noFill/>
          <a:ln/>
        </p:spPr>
        <p:txBody>
          <a:bodyPr wrap="square" lIns="0" tIns="0" rIns="0" bIns="0" rtlCol="0" anchor="ctr"/>
          <a:lstStyle/>
          <a:p>
            <a:pPr algn="ctr" indent="0" marL="0">
              <a:buNone/>
            </a:pPr>
            <a:r>
              <a:rPr lang="en-US" sz="2200" b="1" dirty="0">
                <a:solidFill>
                  <a:schemeClr val="tx1"/>
                </a:solidFill>
              </a:rPr>
              <a:t>Minimum → Q1 → Median → Q3 → Maximum</a:t>
            </a:r>
            <a:endParaRPr lang="en-US" sz="2200" dirty="0"/>
          </a:p>
        </p:txBody>
      </p:sp>
      <p:pic>
        <p:nvPicPr>
          <p:cNvPr id="7" name="Chart chart-7-boxplot" descr="Box plot of the customer spending data with the 180 euro value as a potential outlier">    </p:cNvPr>
          <p:cNvPicPr>
            <a:picLocks noChangeAspect="1"/>
          </p:cNvPicPr>
          <p:nvPr/>
        </p:nvPicPr>
        <p:blipFill>
          <a:blip r:embed="rId1"/>
          <a:stretch>
            <a:fillRect/>
          </a:stretch>
        </p:blipFill>
        <p:spPr>
          <a:xfrm>
            <a:off x="548640" y="2526550"/>
            <a:ext cx="7498080" cy="3450821"/>
          </a:xfrm>
          <a:prstGeom prst="rect">
            <a:avLst/>
          </a:prstGeom>
        </p:spPr>
      </p:pic>
      <p:sp>
        <p:nvSpPr>
          <p:cNvPr id="8" name="Box plot explanation"/>
          <p:cNvSpPr txBox="1"/>
          <p:nvPr/>
        </p:nvSpPr>
        <p:spPr>
          <a:xfrm>
            <a:off x="8412480" y="2560320"/>
            <a:ext cx="3200400" cy="3291840"/>
          </a:xfrm>
          <a:prstGeom prst="rect">
            <a:avLst/>
          </a:prstGeom>
          <a:noFill/>
          <a:ln/>
        </p:spPr>
        <p:txBody>
          <a:bodyPr wrap="square" lIns="0" tIns="0" rIns="0" bIns="0" rtlCol="0" anchor="t"/>
          <a:lstStyle/>
          <a:p>
            <a:pPr indent="0" marL="0">
              <a:spcAft>
                <a:spcPts val="200"/>
              </a:spcAft>
              <a:buNone/>
            </a:pPr>
            <a:r>
              <a:rPr lang="en-US" sz="1600" b="1" dirty="0">
                <a:solidFill>
                  <a:schemeClr val="tx1"/>
                </a:solidFill>
              </a:rPr>
              <a:t>The box</a:t>
            </a:r>
            <a:endParaRPr lang="en-US" sz="1600" dirty="0"/>
          </a:p>
          <a:p>
            <a:pPr indent="0" marL="0">
              <a:spcAft>
                <a:spcPts val="200"/>
              </a:spcAft>
              <a:buNone/>
            </a:pPr>
            <a:r>
              <a:rPr lang="en-US" sz="1600" dirty="0">
                <a:solidFill>
                  <a:schemeClr val="tx1"/>
                </a:solidFill>
              </a:rPr>
              <a:t>represents the middle 50%.</a:t>
            </a:r>
            <a:endParaRPr lang="en-US" sz="1600" dirty="0"/>
          </a:p>
          <a:p>
            <a:pPr indent="0" marL="0">
              <a:spcAft>
                <a:spcPts val="200"/>
              </a:spcAft>
              <a:buNone/>
            </a:pPr>
            <a:r>
              <a:rPr lang="en-US" sz="1600" b="1" dirty="0">
                <a:solidFill>
                  <a:schemeClr val="tx1"/>
                </a:solidFill>
              </a:rPr>
              <a:t>The line inside</a:t>
            </a:r>
            <a:endParaRPr lang="en-US" sz="1600" dirty="0"/>
          </a:p>
          <a:p>
            <a:pPr indent="0" marL="0">
              <a:spcAft>
                <a:spcPts val="200"/>
              </a:spcAft>
              <a:buNone/>
            </a:pPr>
            <a:r>
              <a:rPr lang="en-US" sz="1600" dirty="0">
                <a:solidFill>
                  <a:schemeClr val="tx1"/>
                </a:solidFill>
              </a:rPr>
              <a:t>is the median.</a:t>
            </a:r>
            <a:endParaRPr lang="en-US" sz="1600" dirty="0"/>
          </a:p>
          <a:p>
            <a:pPr indent="0" marL="0">
              <a:spcAft>
                <a:spcPts val="200"/>
              </a:spcAft>
              <a:buNone/>
            </a:pPr>
            <a:r>
              <a:rPr lang="en-US" sz="1600" b="1" dirty="0">
                <a:solidFill>
                  <a:schemeClr val="tx1"/>
                </a:solidFill>
              </a:rPr>
              <a:t>The whiskers</a:t>
            </a:r>
            <a:endParaRPr lang="en-US" sz="1600" dirty="0"/>
          </a:p>
          <a:p>
            <a:pPr indent="0" marL="0">
              <a:spcAft>
                <a:spcPts val="200"/>
              </a:spcAft>
              <a:buNone/>
            </a:pPr>
            <a:r>
              <a:rPr lang="en-US" sz="1600" dirty="0">
                <a:solidFill>
                  <a:schemeClr val="tx1"/>
                </a:solidFill>
              </a:rPr>
              <a:t>show the remaining distribution according to the chosen box-plot convention.</a:t>
            </a:r>
            <a:endParaRPr lang="en-US" sz="16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Putting everything together</a:t>
            </a:r>
            <a:endParaRPr lang="en-US" sz="3000" dirty="0"/>
          </a:p>
        </p:txBody>
      </p:sp>
      <p:sp>
        <p:nvSpPr>
          <p:cNvPr id="3" name="Body text"/>
          <p:cNvSpPr txBox="1"/>
          <p:nvPr/>
        </p:nvSpPr>
        <p:spPr>
          <a:xfrm>
            <a:off x="548640" y="1371600"/>
            <a:ext cx="11064240" cy="365760"/>
          </a:xfrm>
          <a:prstGeom prst="rect">
            <a:avLst/>
          </a:prstGeom>
          <a:noFill/>
          <a:ln/>
        </p:spPr>
        <p:txBody>
          <a:bodyPr wrap="square" lIns="0" tIns="0" rIns="0" bIns="0" rtlCol="0" anchor="t"/>
          <a:lstStyle/>
          <a:p>
            <a:pPr indent="0" marL="0">
              <a:spcAft>
                <a:spcPts val="600"/>
              </a:spcAft>
              <a:buNone/>
            </a:pPr>
            <a:r>
              <a:rPr lang="en-US" sz="1400" dirty="0">
                <a:solidFill>
                  <a:schemeClr val="tx1"/>
                </a:solidFill>
              </a:rPr>
              <a:t>Customer spending: 42, 45, 48, 50, 52, 54, 55, 57, 60, 63, 180</a:t>
            </a:r>
            <a:endParaRPr lang="en-US" sz="1400" dirty="0"/>
          </a:p>
        </p:txBody>
      </p:sp>
      <p:graphicFrame>
        <p:nvGraphicFramePr>
          <p:cNvPr id="15" name="Summary table"/>
          <p:cNvGraphicFramePr>
            <a:graphicFrameLocks noGrp="1"/>
          </p:cNvGraphicFramePr>
          <p:nvPr>
            <p:extLst>
              <p:ext uri="{D42A27DB-BD31-4B8C-83A1-F6EECF244321}">
                <p14:modId xmlns:p14="http://schemas.microsoft.com/office/powerpoint/2010/main" val="1579011935"/>
              </p:ext>
            </p:extLst>
          </p:nvPr>
        </p:nvGraphicFramePr>
        <p:xfrm>
          <a:off x="548640" y="1874520"/>
          <a:ext cx="11064240" cy="914400"/>
        </p:xfrm>
        <a:graphic>
          <a:graphicData uri="http://schemas.openxmlformats.org/drawingml/2006/table">
            <a:tbl>
              <a:tblPr/>
              <a:tblGrid>
                <a:gridCol w="3657600"/>
                <a:gridCol w="3108960"/>
                <a:gridCol w="4297680"/>
              </a:tblGrid>
              <a:tr h="603504">
                <a:tc>
                  <a:txBody>
                    <a:bodyPr/>
                    <a:lstStyle/>
                    <a:p>
                      <a:pPr indent="0" marL="0">
                        <a:buNone/>
                      </a:pPr>
                      <a:r>
                        <a:rPr lang="en-US" sz="1500" b="1" dirty="0">
                          <a:solidFill>
                            <a:srgbClr val="FFFFFF"/>
                          </a:solidFill>
                        </a:rPr>
                        <a:t>Question</a:t>
                      </a:r>
                      <a:endParaRPr lang="en-US" sz="15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solidFill>
                      <a:srgbClr val="16161A"/>
                    </a:solidFill>
                  </a:tcPr>
                </a:tc>
                <a:tc>
                  <a:txBody>
                    <a:bodyPr/>
                    <a:lstStyle/>
                    <a:p>
                      <a:pPr indent="0" marL="0">
                        <a:buNone/>
                      </a:pPr>
                      <a:r>
                        <a:rPr lang="en-US" sz="1500" b="1" dirty="0">
                          <a:solidFill>
                            <a:srgbClr val="FFFFFF"/>
                          </a:solidFill>
                        </a:rPr>
                        <a:t>Measure</a:t>
                      </a:r>
                      <a:endParaRPr lang="en-US" sz="15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solidFill>
                      <a:srgbClr val="16161A"/>
                    </a:solidFill>
                  </a:tcPr>
                </a:tc>
                <a:tc>
                  <a:txBody>
                    <a:bodyPr/>
                    <a:lstStyle/>
                    <a:p>
                      <a:pPr indent="0" marL="0">
                        <a:buNone/>
                      </a:pPr>
                      <a:r>
                        <a:rPr lang="en-US" sz="1500" b="1" dirty="0">
                          <a:solidFill>
                            <a:srgbClr val="FFFFFF"/>
                          </a:solidFill>
                        </a:rPr>
                        <a:t>What it tells us</a:t>
                      </a:r>
                      <a:endParaRPr lang="en-US" sz="15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solidFill>
                      <a:srgbClr val="16161A"/>
                    </a:solidFill>
                  </a:tcPr>
                </a:tc>
              </a:tr>
              <a:tr h="603504">
                <a:tc>
                  <a:txBody>
                    <a:bodyPr/>
                    <a:lstStyle/>
                    <a:p>
                      <a:pPr indent="0" marL="0">
                        <a:buNone/>
                      </a:pPr>
                      <a:r>
                        <a:rPr lang="en-US" sz="1600" b="1" dirty="0">
                          <a:solidFill>
                            <a:srgbClr val="16161A"/>
                          </a:solidFill>
                        </a:rPr>
                        <a:t>Where is the center?</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600" dirty="0">
                          <a:solidFill>
                            <a:srgbClr val="16161A"/>
                          </a:solidFill>
                        </a:rPr>
                        <a:t>Mean / Median</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600" dirty="0">
                          <a:solidFill>
                            <a:srgbClr val="16161A"/>
                          </a:solidFill>
                        </a:rPr>
                        <a:t>Typical level and sensitivity to extreme values</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r>
              <a:tr h="603504">
                <a:tc>
                  <a:txBody>
                    <a:bodyPr/>
                    <a:lstStyle/>
                    <a:p>
                      <a:pPr indent="0" marL="0">
                        <a:buNone/>
                      </a:pPr>
                      <a:r>
                        <a:rPr lang="en-US" sz="1600" b="1" dirty="0">
                          <a:solidFill>
                            <a:srgbClr val="16161A"/>
                          </a:solidFill>
                        </a:rPr>
                        <a:t>What occurs most often?</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600" dirty="0">
                          <a:solidFill>
                            <a:srgbClr val="16161A"/>
                          </a:solidFill>
                        </a:rPr>
                        <a:t>Mode</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600" dirty="0">
                          <a:solidFill>
                            <a:srgbClr val="16161A"/>
                          </a:solidFill>
                        </a:rPr>
                        <a:t>Most common value or category</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r>
              <a:tr h="603504">
                <a:tc>
                  <a:txBody>
                    <a:bodyPr/>
                    <a:lstStyle/>
                    <a:p>
                      <a:pPr indent="0" marL="0">
                        <a:buNone/>
                      </a:pPr>
                      <a:r>
                        <a:rPr lang="en-US" sz="1600" b="1" dirty="0">
                          <a:solidFill>
                            <a:srgbClr val="16161A"/>
                          </a:solidFill>
                        </a:rPr>
                        <a:t>How much does it vary?</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600" dirty="0">
                          <a:solidFill>
                            <a:srgbClr val="16161A"/>
                          </a:solidFill>
                        </a:rPr>
                        <a:t>Range / Variance / SD</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600" dirty="0">
                          <a:solidFill>
                            <a:srgbClr val="16161A"/>
                          </a:solidFill>
                        </a:rPr>
                        <a:t>Overall and typical spread</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r>
              <a:tr h="603504">
                <a:tc>
                  <a:txBody>
                    <a:bodyPr/>
                    <a:lstStyle/>
                    <a:p>
                      <a:pPr indent="0" marL="0">
                        <a:buNone/>
                      </a:pPr>
                      <a:r>
                        <a:rPr lang="en-US" sz="1600" b="1" dirty="0">
                          <a:solidFill>
                            <a:srgbClr val="16161A"/>
                          </a:solidFill>
                        </a:rPr>
                        <a:t>Where does an observation sit?</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600" dirty="0">
                          <a:solidFill>
                            <a:srgbClr val="16161A"/>
                          </a:solidFill>
                        </a:rPr>
                        <a:t>Percentile / Quartile</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600" dirty="0">
                          <a:solidFill>
                            <a:srgbClr val="16161A"/>
                          </a:solidFill>
                        </a:rPr>
                        <a:t>Relative position</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r>
              <a:tr h="603504">
                <a:tc>
                  <a:txBody>
                    <a:bodyPr/>
                    <a:lstStyle/>
                    <a:p>
                      <a:pPr indent="0" marL="0">
                        <a:buNone/>
                      </a:pPr>
                      <a:r>
                        <a:rPr lang="en-US" sz="1600" b="1" dirty="0">
                          <a:solidFill>
                            <a:srgbClr val="16161A"/>
                          </a:solidFill>
                        </a:rPr>
                        <a:t>What is the middle 50%?</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600" dirty="0">
                          <a:solidFill>
                            <a:srgbClr val="16161A"/>
                          </a:solidFill>
                        </a:rPr>
                        <a:t>IQR</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600" dirty="0">
                          <a:solidFill>
                            <a:srgbClr val="16161A"/>
                          </a:solidFill>
                        </a:rPr>
                        <a:t>Robust measure of spread</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r>
              <a:tr h="603504">
                <a:tc>
                  <a:txBody>
                    <a:bodyPr/>
                    <a:lstStyle/>
                    <a:p>
                      <a:pPr indent="0" marL="0">
                        <a:buNone/>
                      </a:pPr>
                      <a:r>
                        <a:rPr lang="en-US" sz="1600" b="1" dirty="0">
                          <a:solidFill>
                            <a:srgbClr val="16161A"/>
                          </a:solidFill>
                        </a:rPr>
                        <a:t>Are there unusual observations?</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600" dirty="0">
                          <a:solidFill>
                            <a:srgbClr val="16161A"/>
                          </a:solidFill>
                        </a:rPr>
                        <a:t>IQR / Box plot</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c>
                  <a:txBody>
                    <a:bodyPr/>
                    <a:lstStyle/>
                    <a:p>
                      <a:pPr indent="0" marL="0">
                        <a:buNone/>
                      </a:pPr>
                      <a:r>
                        <a:rPr lang="en-US" sz="1600" dirty="0">
                          <a:solidFill>
                            <a:srgbClr val="16161A"/>
                          </a:solidFill>
                        </a:rPr>
                        <a:t>Potential outliers and distribution shape</a:t>
                      </a:r>
                      <a:endParaRPr lang="en-US" sz="1600" dirty="0"/>
                    </a:p>
                  </a:txBody>
                  <a:tcPr marL="182880" marR="182880" marT="0" marB="0" anchor="ctr">
                    <a:lnL w="9525" cap="flat" cmpd="sng" algn="ctr">
                      <a:solidFill>
                        <a:srgbClr val="E5E5E7"/>
                      </a:solidFill>
                      <a:prstDash val="solid"/>
                      <a:round/>
                      <a:headEnd type="none" w="med" len="med"/>
                      <a:tailEnd type="none" w="med" len="med"/>
                    </a:lnL>
                    <a:lnR w="9525" cap="flat" cmpd="sng" algn="ctr">
                      <a:solidFill>
                        <a:srgbClr val="E5E5E7"/>
                      </a:solidFill>
                      <a:prstDash val="solid"/>
                      <a:round/>
                      <a:headEnd type="none" w="med" len="med"/>
                      <a:tailEnd type="none" w="med" len="med"/>
                    </a:lnR>
                    <a:lnT w="9525" cap="flat" cmpd="sng" algn="ctr">
                      <a:solidFill>
                        <a:srgbClr val="E5E5E7"/>
                      </a:solidFill>
                      <a:prstDash val="solid"/>
                      <a:round/>
                      <a:headEnd type="none" w="med" len="med"/>
                      <a:tailEnd type="none" w="med" len="med"/>
                    </a:lnT>
                    <a:lnB w="9525" cap="flat" cmpd="sng" algn="ctr">
                      <a:solidFill>
                        <a:srgbClr val="E5E5E7"/>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685800"/>
            <a:ext cx="11064240" cy="731520"/>
          </a:xfrm>
          <a:prstGeom prst="rect">
            <a:avLst/>
          </a:prstGeom>
          <a:noFill/>
          <a:ln/>
        </p:spPr>
        <p:txBody>
          <a:bodyPr wrap="square" lIns="0" tIns="0" rIns="0" bIns="0" rtlCol="0" anchor="t"/>
          <a:lstStyle/>
          <a:p>
            <a:pPr algn="l" indent="0" marL="0">
              <a:buNone/>
            </a:pPr>
            <a:r>
              <a:rPr lang="en-US" sz="3000" b="1" dirty="0">
                <a:solidFill>
                  <a:schemeClr val="tx1"/>
                </a:solidFill>
              </a:rPr>
              <a:t>One dataset, three lenses</a:t>
            </a:r>
            <a:endParaRPr lang="en-US" sz="3000" dirty="0"/>
          </a:p>
        </p:txBody>
      </p:sp>
      <p:pic>
        <p:nvPicPr>
          <p:cNvPr id="3" name="Chart chart-8-summary" descr="The customer spending data shown through center, spread and position">    </p:cNvPr>
          <p:cNvPicPr>
            <a:picLocks noChangeAspect="1"/>
          </p:cNvPicPr>
          <p:nvPr/>
        </p:nvPicPr>
        <p:blipFill>
          <a:blip r:embed="rId1"/>
          <a:stretch>
            <a:fillRect/>
          </a:stretch>
        </p:blipFill>
        <p:spPr>
          <a:xfrm>
            <a:off x="548640" y="1499754"/>
            <a:ext cx="6035040" cy="4681452"/>
          </a:xfrm>
          <a:prstGeom prst="rect">
            <a:avLst/>
          </a:prstGeom>
        </p:spPr>
      </p:pic>
      <p:sp>
        <p:nvSpPr>
          <p:cNvPr id="4" name="Lens card CENTER"/>
          <p:cNvSpPr/>
          <p:nvPr/>
        </p:nvSpPr>
        <p:spPr>
          <a:xfrm>
            <a:off x="6949440" y="1691640"/>
            <a:ext cx="4663440" cy="1325880"/>
          </a:xfrm>
          <a:prstGeom prst="roundRect">
            <a:avLst>
              <a:gd name="adj" fmla="val 5517"/>
            </a:avLst>
          </a:prstGeom>
          <a:solidFill>
            <a:schemeClr val="bg2"/>
          </a:solidFill>
          <a:ln/>
        </p:spPr>
      </p:sp>
      <p:sp>
        <p:nvSpPr>
          <p:cNvPr id="5" name="Marker circle"/>
          <p:cNvSpPr/>
          <p:nvPr/>
        </p:nvSpPr>
        <p:spPr>
          <a:xfrm>
            <a:off x="7223760" y="1965960"/>
            <a:ext cx="502920" cy="502920"/>
          </a:xfrm>
          <a:prstGeom prst="ellipse">
            <a:avLst/>
          </a:prstGeom>
          <a:solidFill>
            <a:schemeClr val="accent2"/>
          </a:solidFill>
          <a:ln/>
        </p:spPr>
      </p:sp>
      <p:sp>
        <p:nvSpPr>
          <p:cNvPr id="6" name="Lens text CENTER"/>
          <p:cNvSpPr txBox="1"/>
          <p:nvPr/>
        </p:nvSpPr>
        <p:spPr>
          <a:xfrm>
            <a:off x="8001000" y="1828800"/>
            <a:ext cx="3429000" cy="1051560"/>
          </a:xfrm>
          <a:prstGeom prst="rect">
            <a:avLst/>
          </a:prstGeom>
          <a:noFill/>
          <a:ln/>
        </p:spPr>
        <p:txBody>
          <a:bodyPr wrap="square" lIns="0" tIns="0" rIns="0" bIns="0" rtlCol="0" anchor="ctr"/>
          <a:lstStyle/>
          <a:p>
            <a:pPr indent="0" marL="0">
              <a:buNone/>
            </a:pPr>
            <a:r>
              <a:rPr lang="en-US" sz="1200" b="1" spc="300" kern="0" dirty="0">
                <a:solidFill>
                  <a:schemeClr val="accent4"/>
                </a:solidFill>
              </a:rPr>
              <a:t>CENTER</a:t>
            </a:r>
            <a:endParaRPr lang="en-US" sz="1200" dirty="0"/>
          </a:p>
          <a:p>
            <a:pPr indent="0" marL="0">
              <a:buNone/>
            </a:pPr>
            <a:r>
              <a:rPr lang="en-US" sz="1500" dirty="0">
                <a:solidFill>
                  <a:schemeClr val="tx1"/>
                </a:solidFill>
              </a:rPr>
              <a:t>The mean and median tell us where the data is centered.</a:t>
            </a:r>
            <a:endParaRPr lang="en-US" sz="1200" dirty="0"/>
          </a:p>
        </p:txBody>
      </p:sp>
      <p:sp>
        <p:nvSpPr>
          <p:cNvPr id="7" name="Lens card SPREAD"/>
          <p:cNvSpPr/>
          <p:nvPr/>
        </p:nvSpPr>
        <p:spPr>
          <a:xfrm>
            <a:off x="6949440" y="3200400"/>
            <a:ext cx="4663440" cy="1325880"/>
          </a:xfrm>
          <a:prstGeom prst="roundRect">
            <a:avLst>
              <a:gd name="adj" fmla="val 5517"/>
            </a:avLst>
          </a:prstGeom>
          <a:solidFill>
            <a:schemeClr val="bg2"/>
          </a:solidFill>
          <a:ln/>
        </p:spPr>
      </p:sp>
      <p:sp>
        <p:nvSpPr>
          <p:cNvPr id="8" name="Marker square"/>
          <p:cNvSpPr/>
          <p:nvPr/>
        </p:nvSpPr>
        <p:spPr>
          <a:xfrm>
            <a:off x="7223760" y="3474720"/>
            <a:ext cx="502920" cy="502920"/>
          </a:xfrm>
          <a:prstGeom prst="rect">
            <a:avLst/>
          </a:prstGeom>
          <a:solidFill>
            <a:schemeClr val="accent1"/>
          </a:solidFill>
          <a:ln/>
        </p:spPr>
      </p:sp>
      <p:sp>
        <p:nvSpPr>
          <p:cNvPr id="9" name="Lens text SPREAD"/>
          <p:cNvSpPr txBox="1"/>
          <p:nvPr/>
        </p:nvSpPr>
        <p:spPr>
          <a:xfrm>
            <a:off x="8001000" y="3337560"/>
            <a:ext cx="3429000" cy="1051560"/>
          </a:xfrm>
          <a:prstGeom prst="rect">
            <a:avLst/>
          </a:prstGeom>
          <a:noFill/>
          <a:ln/>
        </p:spPr>
        <p:txBody>
          <a:bodyPr wrap="square" lIns="0" tIns="0" rIns="0" bIns="0" rtlCol="0" anchor="ctr"/>
          <a:lstStyle/>
          <a:p>
            <a:pPr indent="0" marL="0">
              <a:buNone/>
            </a:pPr>
            <a:r>
              <a:rPr lang="en-US" sz="1200" b="1" spc="300" kern="0" dirty="0">
                <a:solidFill>
                  <a:schemeClr val="accent4"/>
                </a:solidFill>
              </a:rPr>
              <a:t>SPREAD</a:t>
            </a:r>
            <a:endParaRPr lang="en-US" sz="1200" dirty="0"/>
          </a:p>
          <a:p>
            <a:pPr indent="0" marL="0">
              <a:buNone/>
            </a:pPr>
            <a:r>
              <a:rPr lang="en-US" sz="1500" dirty="0">
                <a:solidFill>
                  <a:schemeClr val="tx1"/>
                </a:solidFill>
              </a:rPr>
              <a:t>Range and standard deviation tell us how much it varies.</a:t>
            </a:r>
            <a:endParaRPr lang="en-US" sz="1200" dirty="0"/>
          </a:p>
        </p:txBody>
      </p:sp>
      <p:sp>
        <p:nvSpPr>
          <p:cNvPr id="10" name="Lens card POSITION"/>
          <p:cNvSpPr/>
          <p:nvPr/>
        </p:nvSpPr>
        <p:spPr>
          <a:xfrm>
            <a:off x="6949440" y="4709160"/>
            <a:ext cx="4663440" cy="1325880"/>
          </a:xfrm>
          <a:prstGeom prst="roundRect">
            <a:avLst>
              <a:gd name="adj" fmla="val 5517"/>
            </a:avLst>
          </a:prstGeom>
          <a:solidFill>
            <a:schemeClr val="bg2"/>
          </a:solidFill>
          <a:ln/>
        </p:spPr>
      </p:sp>
      <p:sp>
        <p:nvSpPr>
          <p:cNvPr id="11" name="Marker triangle"/>
          <p:cNvSpPr/>
          <p:nvPr/>
        </p:nvSpPr>
        <p:spPr>
          <a:xfrm>
            <a:off x="7223760" y="4983480"/>
            <a:ext cx="502920" cy="502920"/>
          </a:xfrm>
          <a:prstGeom prst="triangle">
            <a:avLst/>
          </a:prstGeom>
          <a:solidFill>
            <a:schemeClr val="accent3"/>
          </a:solidFill>
          <a:ln/>
        </p:spPr>
      </p:sp>
      <p:sp>
        <p:nvSpPr>
          <p:cNvPr id="12" name="Lens text POSITION"/>
          <p:cNvSpPr txBox="1"/>
          <p:nvPr/>
        </p:nvSpPr>
        <p:spPr>
          <a:xfrm>
            <a:off x="8001000" y="4846320"/>
            <a:ext cx="3429000" cy="1051560"/>
          </a:xfrm>
          <a:prstGeom prst="rect">
            <a:avLst/>
          </a:prstGeom>
          <a:noFill/>
          <a:ln/>
        </p:spPr>
        <p:txBody>
          <a:bodyPr wrap="square" lIns="0" tIns="0" rIns="0" bIns="0" rtlCol="0" anchor="ctr"/>
          <a:lstStyle/>
          <a:p>
            <a:pPr indent="0" marL="0">
              <a:buNone/>
            </a:pPr>
            <a:r>
              <a:rPr lang="en-US" sz="1200" b="1" spc="300" kern="0" dirty="0">
                <a:solidFill>
                  <a:schemeClr val="accent4"/>
                </a:solidFill>
              </a:rPr>
              <a:t>POSITION</a:t>
            </a:r>
            <a:endParaRPr lang="en-US" sz="1200" dirty="0"/>
          </a:p>
          <a:p>
            <a:pPr indent="0" marL="0">
              <a:buNone/>
            </a:pPr>
            <a:r>
              <a:rPr lang="en-US" sz="1500" dirty="0">
                <a:solidFill>
                  <a:schemeClr val="tx1"/>
                </a:solidFill>
              </a:rPr>
              <a:t>Percentiles and quartiles tell us where observations sit within the distribution.</a:t>
            </a:r>
            <a:endParaRPr lang="en-US" sz="1200" dirty="0"/>
          </a:p>
        </p:txBody>
      </p:sp>
      <p:sp>
        <p:nvSpPr>
          <p:cNvPr id="25" name="Slide Number Placeholder 0"/>
          <p:cNvSpPr>
            <a:spLocks noGrp="1"/>
          </p:cNvSpPr>
          <p:nvPr>
            <p:ph type="sldNum" sz="quarter" idx="4294967295"/>
          </p:nvPr>
        </p:nvSpPr>
        <p:spPr>
          <a:xfrm>
            <a:off x="1115568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640080" y="1097280"/>
            <a:ext cx="10881360" cy="822960"/>
          </a:xfrm>
          <a:prstGeom prst="rect">
            <a:avLst/>
          </a:prstGeom>
          <a:noFill/>
          <a:ln/>
        </p:spPr>
        <p:txBody>
          <a:bodyPr wrap="square" lIns="0" tIns="0" rIns="0" bIns="0" rtlCol="0" anchor="t"/>
          <a:lstStyle/>
          <a:p>
            <a:pPr algn="l" indent="0" marL="0">
              <a:buNone/>
            </a:pPr>
            <a:r>
              <a:rPr lang="en-US" sz="4000" b="1" dirty="0">
                <a:solidFill>
                  <a:schemeClr val="bg1"/>
                </a:solidFill>
              </a:rPr>
              <a:t>Final takeaway</a:t>
            </a:r>
            <a:endParaRPr lang="en-US" sz="4000" dirty="0"/>
          </a:p>
        </p:txBody>
      </p:sp>
      <p:sp>
        <p:nvSpPr>
          <p:cNvPr id="3" name="Takeaway text"/>
          <p:cNvSpPr txBox="1"/>
          <p:nvPr/>
        </p:nvSpPr>
        <p:spPr>
          <a:xfrm>
            <a:off x="640080" y="2194560"/>
            <a:ext cx="9692640" cy="3108960"/>
          </a:xfrm>
          <a:prstGeom prst="rect">
            <a:avLst/>
          </a:prstGeom>
          <a:noFill/>
          <a:ln/>
        </p:spPr>
        <p:txBody>
          <a:bodyPr wrap="square" lIns="0" tIns="0" rIns="0" bIns="0" rtlCol="0" anchor="t"/>
          <a:lstStyle/>
          <a:p>
            <a:pPr indent="0" marL="0">
              <a:spcAft>
                <a:spcPts val="600"/>
              </a:spcAft>
              <a:buNone/>
            </a:pPr>
            <a:r>
              <a:rPr lang="en-US" sz="2200" dirty="0">
                <a:solidFill>
                  <a:schemeClr val="bg1"/>
                </a:solidFill>
              </a:rPr>
              <a:t>Descriptive statistics are not just numbers to calculate. They are different lenses for looking at the same data. The mean and median tell us where the data is centered. Range and standard deviation tell us how much it varies. Percentiles and quartiles tell us where observations sit within the distribution. Together, they turn a collection of numbers into something we can interpret.</a:t>
            </a:r>
            <a:endParaRPr lang="en-US" sz="2200" dirty="0"/>
          </a:p>
        </p:txBody>
      </p:sp>
      <p:sp>
        <p:nvSpPr>
          <p:cNvPr id="4" name="Marker circle"/>
          <p:cNvSpPr/>
          <p:nvPr/>
        </p:nvSpPr>
        <p:spPr>
          <a:xfrm>
            <a:off x="640080" y="5760720"/>
            <a:ext cx="365760" cy="365760"/>
          </a:xfrm>
          <a:prstGeom prst="ellipse">
            <a:avLst/>
          </a:prstGeom>
          <a:solidFill>
            <a:schemeClr val="accent2"/>
          </a:solidFill>
          <a:ln/>
        </p:spPr>
      </p:sp>
      <p:sp>
        <p:nvSpPr>
          <p:cNvPr id="5" name="Marker square"/>
          <p:cNvSpPr/>
          <p:nvPr/>
        </p:nvSpPr>
        <p:spPr>
          <a:xfrm>
            <a:off x="1143000" y="5760720"/>
            <a:ext cx="365760" cy="365760"/>
          </a:xfrm>
          <a:prstGeom prst="rect">
            <a:avLst/>
          </a:prstGeom>
          <a:solidFill>
            <a:schemeClr val="accent1"/>
          </a:solidFill>
          <a:ln/>
        </p:spPr>
      </p:sp>
      <p:sp>
        <p:nvSpPr>
          <p:cNvPr id="6" name="Marker triangle"/>
          <p:cNvSpPr/>
          <p:nvPr/>
        </p:nvSpPr>
        <p:spPr>
          <a:xfrm>
            <a:off x="1645920" y="5760720"/>
            <a:ext cx="365760" cy="365760"/>
          </a:xfrm>
          <a:prstGeom prst="triangle">
            <a:avLst/>
          </a:prstGeom>
          <a:solidFill>
            <a:schemeClr val="accent3"/>
          </a:solidFill>
          <a:ln/>
        </p:spPr>
      </p:sp>
    </p:spTree>
  </p:cSld>
  <p:clrMapOvr>
    <a:masterClrMapping/>
  </p:clrMapOvr>
</p:sld>
</file>

<file path=ppt/theme/theme1.xml><?xml version="1.0" encoding="utf-8"?>
<a:theme xmlns:a="http://schemas.openxmlformats.org/drawingml/2006/main" name="Descriptive Statistics">
  <a:themeElements>
    <a:clrScheme name="Descriptive Statistics">
      <a:dk1>
        <a:srgbClr val="16161A"/>
      </a:dk1>
      <a:lt1>
        <a:srgbClr val="FFFFFF"/>
      </a:lt1>
      <a:dk2>
        <a:srgbClr val="0A3FB5"/>
      </a:dk2>
      <a:lt2>
        <a:srgbClr val="F3F3F5"/>
      </a:lt2>
      <a:accent1>
        <a:srgbClr val="0A3FB5"/>
      </a:accent1>
      <a:accent2>
        <a:srgbClr val="E03A1E"/>
      </a:accent2>
      <a:accent3>
        <a:srgbClr val="F5B800"/>
      </a:accent3>
      <a:accent4>
        <a:srgbClr val="6B6B70"/>
      </a:accent4>
      <a:accent5>
        <a:srgbClr val="B4B4BA"/>
      </a:accent5>
      <a:accent6>
        <a:srgbClr val="9A6B00"/>
      </a:accent6>
      <a:hlink>
        <a:srgbClr val="0A3FB5"/>
      </a:hlink>
      <a:folHlink>
        <a:srgbClr val="6A4FA0"/>
      </a:folHlink>
    </a:clrScheme>
    <a:fontScheme name="Descriptive Statistic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Statistics</dc:title>
  <dc:subject>PptxGenJS Presentation</dc:subject>
  <dc:creator>Yuanyuan Zhang</dc:creator>
  <cp:lastModifiedBy>Yuanyuan Zhang</cp:lastModifiedBy>
  <cp:revision>1</cp:revision>
  <dcterms:created xsi:type="dcterms:W3CDTF">2026-10-03T08:27:16Z</dcterms:created>
  <dcterms:modified xsi:type="dcterms:W3CDTF">2026-10-03T08:27:16Z</dcterms:modified>
</cp:coreProperties>
</file>